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eed%20evaluation%20_Livestock%20numbers%20dat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eed%20evaluation%20_Livestock%20numbers%20dat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Africa%20RISING\Africa%20RISING%20project%20review%20meeting\FEAST%20Excel%20%20data%20entry%20AA\Tongoli%20feast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Africa%20RISING\Feed%20market%20Studies\Seasonal%20feed%20prices%20in%20Northern%20Gha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GB" dirty="0"/>
              <a:t>Figure </a:t>
            </a:r>
            <a:r>
              <a:rPr lang="en-GB" dirty="0" smtClean="0"/>
              <a:t>1</a:t>
            </a:r>
            <a:r>
              <a:rPr lang="en-GB" dirty="0"/>
              <a:t>: Household income source of smallholder farmers </a:t>
            </a:r>
            <a:endParaRPr lang="en-US" dirty="0"/>
          </a:p>
        </c:rich>
      </c:tx>
      <c:layout>
        <c:manualLayout>
          <c:xMode val="edge"/>
          <c:yMode val="edge"/>
          <c:x val="5.4433764921375874E-2"/>
          <c:y val="0.91013790334108013"/>
        </c:manualLayout>
      </c:layout>
    </c:title>
    <c:plotArea>
      <c:layout>
        <c:manualLayout>
          <c:layoutTarget val="inner"/>
          <c:xMode val="edge"/>
          <c:yMode val="edge"/>
          <c:x val="0.13832942497237471"/>
          <c:y val="3.0764253873317174E-2"/>
          <c:w val="0.6731979487377695"/>
          <c:h val="0.62404627880600072"/>
        </c:manualLayout>
      </c:layout>
      <c:barChart>
        <c:barDir val="col"/>
        <c:grouping val="clustered"/>
        <c:ser>
          <c:idx val="0"/>
          <c:order val="0"/>
          <c:tx>
            <c:strRef>
              <c:f>'Livelihood activity'!$B$111</c:f>
              <c:strCache>
                <c:ptCount val="1"/>
                <c:pt idx="0">
                  <c:v>Northern</c:v>
                </c:pt>
              </c:strCache>
            </c:strRef>
          </c:tx>
          <c:spPr>
            <a:pattFill prst="wdDnDiag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'Livelihood activity'!$C$110:$H$110</c:f>
              <c:strCache>
                <c:ptCount val="6"/>
                <c:pt idx="0">
                  <c:v>Crops</c:v>
                </c:pt>
                <c:pt idx="1">
                  <c:v>Livestock</c:v>
                </c:pt>
                <c:pt idx="2">
                  <c:v>Off-farm activities</c:v>
                </c:pt>
                <c:pt idx="3">
                  <c:v>Labour</c:v>
                </c:pt>
                <c:pt idx="4">
                  <c:v>Remittance</c:v>
                </c:pt>
                <c:pt idx="5">
                  <c:v>Others</c:v>
                </c:pt>
              </c:strCache>
            </c:strRef>
          </c:cat>
          <c:val>
            <c:numRef>
              <c:f>'Livelihood activity'!$C$111:$H$111</c:f>
              <c:numCache>
                <c:formatCode>0</c:formatCode>
                <c:ptCount val="6"/>
                <c:pt idx="0">
                  <c:v>41.222222222222413</c:v>
                </c:pt>
                <c:pt idx="1">
                  <c:v>35.625000000000163</c:v>
                </c:pt>
                <c:pt idx="2">
                  <c:v>26.833333333333055</c:v>
                </c:pt>
                <c:pt idx="3">
                  <c:v>11.333333333333332</c:v>
                </c:pt>
                <c:pt idx="4">
                  <c:v>10</c:v>
                </c:pt>
                <c:pt idx="5">
                  <c:v>15.875000000000076</c:v>
                </c:pt>
              </c:numCache>
            </c:numRef>
          </c:val>
        </c:ser>
        <c:ser>
          <c:idx val="1"/>
          <c:order val="1"/>
          <c:tx>
            <c:strRef>
              <c:f>'Livelihood activity'!$B$112</c:f>
              <c:strCache>
                <c:ptCount val="1"/>
                <c:pt idx="0">
                  <c:v>Upper East</c:v>
                </c:pt>
              </c:strCache>
            </c:strRef>
          </c:tx>
          <c:spPr>
            <a:pattFill prst="plaid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'Livelihood activity'!$C$110:$H$110</c:f>
              <c:strCache>
                <c:ptCount val="6"/>
                <c:pt idx="0">
                  <c:v>Crops</c:v>
                </c:pt>
                <c:pt idx="1">
                  <c:v>Livestock</c:v>
                </c:pt>
                <c:pt idx="2">
                  <c:v>Off-farm activities</c:v>
                </c:pt>
                <c:pt idx="3">
                  <c:v>Labour</c:v>
                </c:pt>
                <c:pt idx="4">
                  <c:v>Remittance</c:v>
                </c:pt>
                <c:pt idx="5">
                  <c:v>Others</c:v>
                </c:pt>
              </c:strCache>
            </c:strRef>
          </c:cat>
          <c:val>
            <c:numRef>
              <c:f>'Livelihood activity'!$C$112:$H$112</c:f>
              <c:numCache>
                <c:formatCode>0</c:formatCode>
                <c:ptCount val="6"/>
                <c:pt idx="0">
                  <c:v>40.800000000000004</c:v>
                </c:pt>
                <c:pt idx="1">
                  <c:v>39.700000000000003</c:v>
                </c:pt>
                <c:pt idx="2">
                  <c:v>11.651785714285722</c:v>
                </c:pt>
                <c:pt idx="3">
                  <c:v>3.9285714285714533</c:v>
                </c:pt>
                <c:pt idx="4">
                  <c:v>6.25</c:v>
                </c:pt>
                <c:pt idx="5">
                  <c:v>7.1825396825396828</c:v>
                </c:pt>
              </c:numCache>
            </c:numRef>
          </c:val>
        </c:ser>
        <c:ser>
          <c:idx val="2"/>
          <c:order val="2"/>
          <c:tx>
            <c:strRef>
              <c:f>'Livelihood activity'!$B$113</c:f>
              <c:strCache>
                <c:ptCount val="1"/>
                <c:pt idx="0">
                  <c:v>Upper West</c:v>
                </c:pt>
              </c:strCache>
            </c:strRef>
          </c:tx>
          <c:spPr>
            <a:pattFill prst="solidDmnd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'Livelihood activity'!$C$110:$H$110</c:f>
              <c:strCache>
                <c:ptCount val="6"/>
                <c:pt idx="0">
                  <c:v>Crops</c:v>
                </c:pt>
                <c:pt idx="1">
                  <c:v>Livestock</c:v>
                </c:pt>
                <c:pt idx="2">
                  <c:v>Off-farm activities</c:v>
                </c:pt>
                <c:pt idx="3">
                  <c:v>Labour</c:v>
                </c:pt>
                <c:pt idx="4">
                  <c:v>Remittance</c:v>
                </c:pt>
                <c:pt idx="5">
                  <c:v>Others</c:v>
                </c:pt>
              </c:strCache>
            </c:strRef>
          </c:cat>
          <c:val>
            <c:numRef>
              <c:f>'Livelihood activity'!$C$113:$H$113</c:f>
              <c:numCache>
                <c:formatCode>0</c:formatCode>
                <c:ptCount val="6"/>
                <c:pt idx="0">
                  <c:v>41.375</c:v>
                </c:pt>
                <c:pt idx="1">
                  <c:v>34.458333333333336</c:v>
                </c:pt>
                <c:pt idx="2">
                  <c:v>22.916666666666664</c:v>
                </c:pt>
                <c:pt idx="3">
                  <c:v>10.520833333333334</c:v>
                </c:pt>
                <c:pt idx="4">
                  <c:v>5.7916666666666714</c:v>
                </c:pt>
                <c:pt idx="5">
                  <c:v>8.8333333333333357</c:v>
                </c:pt>
              </c:numCache>
            </c:numRef>
          </c:val>
        </c:ser>
        <c:axId val="51332608"/>
        <c:axId val="51334528"/>
      </c:barChart>
      <c:catAx>
        <c:axId val="513326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Livelihood  activities </a:t>
                </a:r>
              </a:p>
            </c:rich>
          </c:tx>
          <c:layout>
            <c:manualLayout>
              <c:xMode val="edge"/>
              <c:yMode val="edge"/>
              <c:x val="0.37478580802399702"/>
              <c:y val="0.80163596474232712"/>
            </c:manualLayout>
          </c:layout>
        </c:title>
        <c:numFmt formatCode="General" sourceLinked="1"/>
        <c:tickLblPos val="nextTo"/>
        <c:crossAx val="51334528"/>
        <c:crosses val="autoZero"/>
        <c:auto val="1"/>
        <c:lblAlgn val="ctr"/>
        <c:lblOffset val="100"/>
      </c:catAx>
      <c:valAx>
        <c:axId val="513345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contribution of income sources </a:t>
                </a:r>
              </a:p>
            </c:rich>
          </c:tx>
          <c:layout/>
        </c:title>
        <c:numFmt formatCode="0" sourceLinked="1"/>
        <c:tickLblPos val="nextTo"/>
        <c:crossAx val="51332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264693490606099"/>
          <c:y val="7.2240931830630253E-2"/>
          <c:w val="0.17188364305910189"/>
          <c:h val="0.18934987838562231"/>
        </c:manualLayout>
      </c:layout>
    </c:legend>
    <c:plotVisOnly val="1"/>
    <c:dispBlanksAs val="gap"/>
  </c:chart>
  <c:txPr>
    <a:bodyPr/>
    <a:lstStyle/>
    <a:p>
      <a:pPr>
        <a:defRPr sz="16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Figure </a:t>
            </a:r>
            <a:r>
              <a:rPr lang="en-US" dirty="0" smtClean="0"/>
              <a:t>2. </a:t>
            </a:r>
            <a:r>
              <a:rPr lang="en-US" dirty="0"/>
              <a:t>Farmers' estimated rainfall </a:t>
            </a:r>
            <a:r>
              <a:rPr lang="en-US" dirty="0" err="1"/>
              <a:t>partern</a:t>
            </a:r>
            <a:r>
              <a:rPr lang="en-US" dirty="0"/>
              <a:t> </a:t>
            </a:r>
          </a:p>
        </c:rich>
      </c:tx>
      <c:layout>
        <c:manualLayout>
          <c:xMode val="edge"/>
          <c:yMode val="edge"/>
          <c:x val="0.15482875926916903"/>
          <c:y val="0.92836198616736365"/>
        </c:manualLayout>
      </c:layout>
      <c:overlay val="1"/>
    </c:title>
    <c:plotArea>
      <c:layout>
        <c:manualLayout>
          <c:layoutTarget val="inner"/>
          <c:xMode val="edge"/>
          <c:yMode val="edge"/>
          <c:x val="0.13208573928258968"/>
          <c:y val="3.2882035578885999E-2"/>
          <c:w val="0.60742804024496933"/>
          <c:h val="0.70005358705161858"/>
        </c:manualLayout>
      </c:layout>
      <c:lineChart>
        <c:grouping val="standard"/>
        <c:ser>
          <c:idx val="0"/>
          <c:order val="0"/>
          <c:tx>
            <c:strRef>
              <c:f>Sheet1!$F$5</c:f>
              <c:strCache>
                <c:ptCount val="1"/>
                <c:pt idx="0">
                  <c:v>Northern</c:v>
                </c:pt>
              </c:strCache>
            </c:strRef>
          </c:tx>
          <c:cat>
            <c:strRef>
              <c:f>Sheet1!$E$6:$E$17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Sheet1!$F$6:$F$17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  <c:pt idx="6">
                  <c:v>5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Sheet1!$G$5</c:f>
              <c:strCache>
                <c:ptCount val="1"/>
                <c:pt idx="0">
                  <c:v>Upper East </c:v>
                </c:pt>
              </c:strCache>
            </c:strRef>
          </c:tx>
          <c:cat>
            <c:strRef>
              <c:f>Sheet1!$E$6:$E$17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Sheet1!$G$6:$G$17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3</c:v>
                </c:pt>
                <c:pt idx="5">
                  <c:v>2</c:v>
                </c:pt>
                <c:pt idx="6">
                  <c:v>4</c:v>
                </c:pt>
                <c:pt idx="7">
                  <c:v>5</c:v>
                </c:pt>
                <c:pt idx="8">
                  <c:v>5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Sheet1!$H$5</c:f>
              <c:strCache>
                <c:ptCount val="1"/>
                <c:pt idx="0">
                  <c:v>Upper West</c:v>
                </c:pt>
              </c:strCache>
            </c:strRef>
          </c:tx>
          <c:cat>
            <c:strRef>
              <c:f>Sheet1!$E$6:$E$17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Sheet1!$H$6:$H$17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4</c:v>
                </c:pt>
                <c:pt idx="7">
                  <c:v>5</c:v>
                </c:pt>
                <c:pt idx="8">
                  <c:v>3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marker val="1"/>
        <c:axId val="51992064"/>
        <c:axId val="51993984"/>
      </c:lineChart>
      <c:catAx>
        <c:axId val="519920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Months </a:t>
                </a:r>
              </a:p>
            </c:rich>
          </c:tx>
          <c:layout>
            <c:manualLayout>
              <c:xMode val="edge"/>
              <c:yMode val="edge"/>
              <c:x val="0.38260520559930022"/>
              <c:y val="0.83701370662000585"/>
            </c:manualLayout>
          </c:layout>
        </c:title>
        <c:tickLblPos val="nextTo"/>
        <c:crossAx val="51993984"/>
        <c:crosses val="autoZero"/>
        <c:auto val="1"/>
        <c:lblAlgn val="ctr"/>
        <c:lblOffset val="100"/>
      </c:catAx>
      <c:valAx>
        <c:axId val="519939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Amount of rainfall/month</a:t>
                </a:r>
              </a:p>
            </c:rich>
          </c:tx>
          <c:layout/>
        </c:title>
        <c:numFmt formatCode="General" sourceLinked="1"/>
        <c:tickLblPos val="nextTo"/>
        <c:crossAx val="51992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941873969293661"/>
          <c:y val="6.1627128320692399E-2"/>
          <c:w val="0.21222075116716607"/>
          <c:h val="0.19673694977551634"/>
        </c:manualLayout>
      </c:layout>
    </c:legend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800" dirty="0"/>
              <a:t>Figure </a:t>
            </a:r>
            <a:r>
              <a:rPr lang="en-US" sz="1800" dirty="0" smtClean="0"/>
              <a:t>3. </a:t>
            </a:r>
            <a:r>
              <a:rPr lang="en-US" sz="1800" dirty="0"/>
              <a:t>Grazing at pasture  contribution to ruminant diet </a:t>
            </a:r>
          </a:p>
        </c:rich>
      </c:tx>
      <c:layout>
        <c:manualLayout>
          <c:xMode val="edge"/>
          <c:yMode val="edge"/>
          <c:x val="7.4556843588995822E-2"/>
          <c:y val="0.90855139558144848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14679396325459321"/>
          <c:y val="2.8252405949256338E-2"/>
          <c:w val="0.55762401574803955"/>
          <c:h val="0.6943824730242053"/>
        </c:manualLayout>
      </c:layout>
      <c:bar3DChart>
        <c:barDir val="col"/>
        <c:grouping val="clustered"/>
        <c:ser>
          <c:idx val="0"/>
          <c:order val="0"/>
          <c:tx>
            <c:strRef>
              <c:f>'Grazing % of Diet'!$D$68</c:f>
              <c:strCache>
                <c:ptCount val="1"/>
                <c:pt idx="0">
                  <c:v>Open grazing </c:v>
                </c:pt>
              </c:strCache>
            </c:strRef>
          </c:tx>
          <c:spPr>
            <a:pattFill prst="wdDnDiag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'Grazing % of Diet'!$C$69:$C$71</c:f>
              <c:strCache>
                <c:ptCount val="3"/>
                <c:pt idx="0">
                  <c:v>Northern</c:v>
                </c:pt>
                <c:pt idx="1">
                  <c:v>Upper East</c:v>
                </c:pt>
                <c:pt idx="2">
                  <c:v>Upper West</c:v>
                </c:pt>
              </c:strCache>
            </c:strRef>
          </c:cat>
          <c:val>
            <c:numRef>
              <c:f>'Grazing % of Diet'!$D$69:$D$71</c:f>
              <c:numCache>
                <c:formatCode>General</c:formatCode>
                <c:ptCount val="3"/>
                <c:pt idx="0">
                  <c:v>78.900000000000006</c:v>
                </c:pt>
                <c:pt idx="1">
                  <c:v>72.3</c:v>
                </c:pt>
                <c:pt idx="2">
                  <c:v>78.5</c:v>
                </c:pt>
              </c:numCache>
            </c:numRef>
          </c:val>
        </c:ser>
        <c:ser>
          <c:idx val="1"/>
          <c:order val="1"/>
          <c:tx>
            <c:strRef>
              <c:f>'Grazing % of Diet'!$E$68</c:f>
              <c:strCache>
                <c:ptCount val="1"/>
                <c:pt idx="0">
                  <c:v>Supplementation </c:v>
                </c:pt>
              </c:strCache>
            </c:strRef>
          </c:tx>
          <c:spPr>
            <a:pattFill prst="plaid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'Grazing % of Diet'!$C$69:$C$71</c:f>
              <c:strCache>
                <c:ptCount val="3"/>
                <c:pt idx="0">
                  <c:v>Northern</c:v>
                </c:pt>
                <c:pt idx="1">
                  <c:v>Upper East</c:v>
                </c:pt>
                <c:pt idx="2">
                  <c:v>Upper West</c:v>
                </c:pt>
              </c:strCache>
            </c:strRef>
          </c:cat>
          <c:val>
            <c:numRef>
              <c:f>'Grazing % of Diet'!$E$69:$E$71</c:f>
              <c:numCache>
                <c:formatCode>General</c:formatCode>
                <c:ptCount val="3"/>
                <c:pt idx="0">
                  <c:v>21.1</c:v>
                </c:pt>
                <c:pt idx="1">
                  <c:v>28.7</c:v>
                </c:pt>
                <c:pt idx="2">
                  <c:v>21.5</c:v>
                </c:pt>
              </c:numCache>
            </c:numRef>
          </c:val>
        </c:ser>
        <c:shape val="box"/>
        <c:axId val="52024448"/>
        <c:axId val="52025984"/>
        <c:axId val="0"/>
      </c:bar3DChart>
      <c:catAx>
        <c:axId val="52024448"/>
        <c:scaling>
          <c:orientation val="minMax"/>
        </c:scaling>
        <c:axPos val="b"/>
        <c:tickLblPos val="nextTo"/>
        <c:crossAx val="52025984"/>
        <c:crosses val="autoZero"/>
        <c:auto val="1"/>
        <c:lblAlgn val="ctr"/>
        <c:lblOffset val="100"/>
      </c:catAx>
      <c:valAx>
        <c:axId val="520259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Contribution to </a:t>
                </a:r>
                <a:r>
                  <a:rPr lang="en-US" dirty="0"/>
                  <a:t>annual </a:t>
                </a:r>
                <a:r>
                  <a:rPr lang="en-US" dirty="0" smtClean="0"/>
                  <a:t>diet (%)</a:t>
                </a:r>
                <a:endParaRPr lang="en-US" dirty="0"/>
              </a:p>
            </c:rich>
          </c:tx>
        </c:title>
        <c:numFmt formatCode="General" sourceLinked="1"/>
        <c:tickLblPos val="nextTo"/>
        <c:crossAx val="52024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317269369106648"/>
          <c:y val="4.8905614120133112E-2"/>
          <c:w val="0.28689328764459998"/>
          <c:h val="0.13287581007622021"/>
        </c:manualLayout>
      </c:layout>
    </c:legend>
    <c:plotVisOnly val="1"/>
    <c:dispBlanksAs val="gap"/>
  </c:chart>
  <c:txPr>
    <a:bodyPr/>
    <a:lstStyle/>
    <a:p>
      <a:pPr>
        <a:defRPr sz="20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pivotSource>
    <c:name>[Tongoli feast.xlsm]OutputFeedAvailablity!PivotTable1</c:name>
    <c:fmtId val="-1"/>
  </c:pivotSource>
  <c:chart>
    <c:title>
      <c:tx>
        <c:rich>
          <a:bodyPr/>
          <a:lstStyle/>
          <a:p>
            <a:pPr>
              <a:defRPr/>
            </a:pPr>
            <a:r>
              <a:rPr lang="en-US" dirty="0"/>
              <a:t>Figure </a:t>
            </a:r>
            <a:r>
              <a:rPr lang="en-US" dirty="0" smtClean="0"/>
              <a:t>4.  Annual</a:t>
            </a:r>
            <a:r>
              <a:rPr lang="en-US" baseline="0" dirty="0" smtClean="0"/>
              <a:t> trend of a</a:t>
            </a:r>
            <a:r>
              <a:rPr lang="en-US" dirty="0" smtClean="0"/>
              <a:t>vailable </a:t>
            </a:r>
            <a:r>
              <a:rPr lang="en-US" dirty="0"/>
              <a:t>feed resources in </a:t>
            </a:r>
            <a:r>
              <a:rPr lang="en-US" dirty="0" smtClean="0"/>
              <a:t>NG</a:t>
            </a:r>
            <a:endParaRPr lang="en-US" dirty="0"/>
          </a:p>
        </c:rich>
      </c:tx>
      <c:layout>
        <c:manualLayout>
          <c:xMode val="edge"/>
          <c:yMode val="edge"/>
          <c:x val="6.7558693063635308E-2"/>
          <c:y val="0.94184864050047001"/>
        </c:manualLayout>
      </c:layout>
      <c:overlay val="1"/>
    </c:title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</c:pivotFmt>
      <c:pivotFmt>
        <c:idx val="10"/>
      </c:pivotFmt>
      <c:pivotFmt>
        <c:idx val="11"/>
      </c:pivotFmt>
      <c:pivotFmt>
        <c:idx val="12"/>
      </c:pivotFmt>
      <c:pivotFmt>
        <c:idx val="13"/>
      </c:pivotFmt>
      <c:pivotFmt>
        <c:idx val="14"/>
      </c:pivotFmt>
      <c:pivotFmt>
        <c:idx val="15"/>
      </c:pivotFmt>
      <c:pivotFmt>
        <c:idx val="16"/>
      </c:pivotFmt>
      <c:pivotFmt>
        <c:idx val="17"/>
      </c:pivotFmt>
      <c:pivotFmt>
        <c:idx val="18"/>
      </c:pivotFmt>
      <c:pivotFmt>
        <c:idx val="19"/>
      </c:pivotFmt>
      <c:pivotFmt>
        <c:idx val="20"/>
      </c:pivotFmt>
      <c:pivotFmt>
        <c:idx val="21"/>
      </c:pivotFmt>
      <c:pivotFmt>
        <c:idx val="22"/>
      </c:pivotFmt>
      <c:pivotFmt>
        <c:idx val="23"/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  <c:pivotFmt>
        <c:idx val="33"/>
        <c:marker>
          <c:symbol val="none"/>
        </c:marker>
      </c:pivotFmt>
      <c:pivotFmt>
        <c:idx val="34"/>
        <c:marker>
          <c:symbol val="none"/>
        </c:marker>
      </c:pivotFmt>
      <c:pivotFmt>
        <c:idx val="35"/>
        <c:marker>
          <c:symbol val="none"/>
        </c:marker>
      </c:pivotFmt>
      <c:pivotFmt>
        <c:idx val="36"/>
        <c:marker>
          <c:symbol val="none"/>
        </c:marker>
      </c:pivotFmt>
      <c:pivotFmt>
        <c:idx val="37"/>
        <c:marker>
          <c:symbol val="none"/>
        </c:marker>
      </c:pivotFmt>
      <c:pivotFmt>
        <c:idx val="38"/>
        <c:marker>
          <c:symbol val="none"/>
        </c:marker>
      </c:pivotFmt>
      <c:pivotFmt>
        <c:idx val="39"/>
        <c:marker>
          <c:symbol val="none"/>
        </c:marker>
      </c:pivotFmt>
      <c:pivotFmt>
        <c:idx val="40"/>
        <c:marker>
          <c:symbol val="none"/>
        </c:marker>
      </c:pivotFmt>
      <c:pivotFmt>
        <c:idx val="41"/>
        <c:marker>
          <c:symbol val="none"/>
        </c:marker>
      </c:pivotFmt>
      <c:pivotFmt>
        <c:idx val="42"/>
        <c:marker>
          <c:symbol val="none"/>
        </c:marker>
      </c:pivotFmt>
      <c:pivotFmt>
        <c:idx val="43"/>
        <c:marker>
          <c:symbol val="none"/>
        </c:marker>
      </c:pivotFmt>
      <c:pivotFmt>
        <c:idx val="44"/>
        <c:marker>
          <c:symbol val="none"/>
        </c:marker>
      </c:pivotFmt>
      <c:pivotFmt>
        <c:idx val="45"/>
        <c:marker>
          <c:symbol val="none"/>
        </c:marker>
      </c:pivotFmt>
      <c:pivotFmt>
        <c:idx val="46"/>
        <c:marker>
          <c:symbol val="none"/>
        </c:marker>
      </c:pivotFmt>
      <c:pivotFmt>
        <c:idx val="47"/>
        <c:marker>
          <c:symbol val="none"/>
        </c:marker>
      </c:pivotFmt>
      <c:pivotFmt>
        <c:idx val="48"/>
        <c:marker>
          <c:symbol val="none"/>
        </c:marker>
      </c:pivotFmt>
      <c:pivotFmt>
        <c:idx val="49"/>
        <c:marker>
          <c:symbol val="none"/>
        </c:marker>
      </c:pivotFmt>
      <c:pivotFmt>
        <c:idx val="50"/>
        <c:marker>
          <c:symbol val="none"/>
        </c:marker>
      </c:pivotFmt>
      <c:pivotFmt>
        <c:idx val="51"/>
        <c:marker>
          <c:symbol val="none"/>
        </c:marker>
      </c:pivotFmt>
      <c:pivotFmt>
        <c:idx val="52"/>
        <c:marker>
          <c:symbol val="none"/>
        </c:marker>
      </c:pivotFmt>
      <c:pivotFmt>
        <c:idx val="53"/>
        <c:marker>
          <c:symbol val="none"/>
        </c:marker>
      </c:pivotFmt>
      <c:pivotFmt>
        <c:idx val="54"/>
        <c:marker>
          <c:symbol val="none"/>
        </c:marker>
      </c:pivotFmt>
      <c:pivotFmt>
        <c:idx val="55"/>
        <c:marker>
          <c:symbol val="none"/>
        </c:marker>
      </c:pivotFmt>
      <c:pivotFmt>
        <c:idx val="56"/>
        <c:marker>
          <c:symbol val="none"/>
        </c:marker>
      </c:pivotFmt>
      <c:pivotFmt>
        <c:idx val="57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9.9586958470631745E-2"/>
          <c:y val="0.1523566356156123"/>
          <c:w val="0.8355912387495168"/>
          <c:h val="0.59690704574314157"/>
        </c:manualLayout>
      </c:layout>
      <c:barChart>
        <c:barDir val="col"/>
        <c:grouping val="stacked"/>
        <c:ser>
          <c:idx val="0"/>
          <c:order val="0"/>
          <c:tx>
            <c:strRef>
              <c:f>OutputFeedAvailablity!$C$25:$C$26</c:f>
              <c:strCache>
                <c:ptCount val="1"/>
                <c:pt idx="0">
                  <c:v>Concentrates</c:v>
                </c:pt>
              </c:strCache>
            </c:strRef>
          </c:tx>
          <c:spPr>
            <a:pattFill prst="wdDnDiag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OutputFeedAvailablity!$B$27:$B$38</c:f>
              <c:strCache>
                <c:ptCount val="12"/>
                <c:pt idx="0">
                  <c:v>January </c:v>
                </c:pt>
                <c:pt idx="1">
                  <c:v>February </c:v>
                </c:pt>
                <c:pt idx="2">
                  <c:v>March </c:v>
                </c:pt>
                <c:pt idx="3">
                  <c:v>April </c:v>
                </c:pt>
                <c:pt idx="4">
                  <c:v>May </c:v>
                </c:pt>
                <c:pt idx="5">
                  <c:v> June</c:v>
                </c:pt>
                <c:pt idx="6">
                  <c:v>July </c:v>
                </c:pt>
                <c:pt idx="7">
                  <c:v>August </c:v>
                </c:pt>
                <c:pt idx="8">
                  <c:v>September </c:v>
                </c:pt>
                <c:pt idx="9">
                  <c:v>October </c:v>
                </c:pt>
                <c:pt idx="10">
                  <c:v>November  </c:v>
                </c:pt>
                <c:pt idx="11">
                  <c:v>December </c:v>
                </c:pt>
              </c:strCache>
            </c:strRef>
          </c:cat>
          <c:val>
            <c:numRef>
              <c:f>OutputFeedAvailablity!$C$27:$C$38</c:f>
              <c:numCache>
                <c:formatCode>General</c:formatCode>
                <c:ptCount val="12"/>
                <c:pt idx="0">
                  <c:v>1.5625</c:v>
                </c:pt>
                <c:pt idx="1">
                  <c:v>1.375</c:v>
                </c:pt>
                <c:pt idx="2">
                  <c:v>0.5</c:v>
                </c:pt>
                <c:pt idx="3">
                  <c:v>0.58823529411763709</c:v>
                </c:pt>
                <c:pt idx="4">
                  <c:v>0.94117647058823561</c:v>
                </c:pt>
                <c:pt idx="5">
                  <c:v>1</c:v>
                </c:pt>
                <c:pt idx="6">
                  <c:v>1.8235294117647058</c:v>
                </c:pt>
                <c:pt idx="7">
                  <c:v>2.8823529411764706</c:v>
                </c:pt>
                <c:pt idx="8">
                  <c:v>2.2352941176470602</c:v>
                </c:pt>
                <c:pt idx="9">
                  <c:v>2.7058823529411802</c:v>
                </c:pt>
                <c:pt idx="10">
                  <c:v>1.8823529411765001</c:v>
                </c:pt>
                <c:pt idx="11">
                  <c:v>1.7647058823529398</c:v>
                </c:pt>
              </c:numCache>
            </c:numRef>
          </c:val>
        </c:ser>
        <c:ser>
          <c:idx val="1"/>
          <c:order val="1"/>
          <c:tx>
            <c:strRef>
              <c:f>OutputFeedAvailablity!$D$25:$D$26</c:f>
              <c:strCache>
                <c:ptCount val="1"/>
                <c:pt idx="0">
                  <c:v>Crop residues</c:v>
                </c:pt>
              </c:strCache>
            </c:strRef>
          </c:tx>
          <c:spPr>
            <a:pattFill prst="plaid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OutputFeedAvailablity!$B$27:$B$38</c:f>
              <c:strCache>
                <c:ptCount val="12"/>
                <c:pt idx="0">
                  <c:v>January </c:v>
                </c:pt>
                <c:pt idx="1">
                  <c:v>February </c:v>
                </c:pt>
                <c:pt idx="2">
                  <c:v>March </c:v>
                </c:pt>
                <c:pt idx="3">
                  <c:v>April </c:v>
                </c:pt>
                <c:pt idx="4">
                  <c:v>May </c:v>
                </c:pt>
                <c:pt idx="5">
                  <c:v> June</c:v>
                </c:pt>
                <c:pt idx="6">
                  <c:v>July </c:v>
                </c:pt>
                <c:pt idx="7">
                  <c:v>August </c:v>
                </c:pt>
                <c:pt idx="8">
                  <c:v>September </c:v>
                </c:pt>
                <c:pt idx="9">
                  <c:v>October </c:v>
                </c:pt>
                <c:pt idx="10">
                  <c:v>November  </c:v>
                </c:pt>
                <c:pt idx="11">
                  <c:v>December </c:v>
                </c:pt>
              </c:strCache>
            </c:strRef>
          </c:cat>
          <c:val>
            <c:numRef>
              <c:f>OutputFeedAvailablity!$D$27:$D$38</c:f>
              <c:numCache>
                <c:formatCode>General</c:formatCode>
                <c:ptCount val="12"/>
                <c:pt idx="0">
                  <c:v>7.6874999999999956</c:v>
                </c:pt>
                <c:pt idx="1">
                  <c:v>6.5</c:v>
                </c:pt>
                <c:pt idx="2">
                  <c:v>4.0624999999999956</c:v>
                </c:pt>
                <c:pt idx="3">
                  <c:v>4.1764705882352855</c:v>
                </c:pt>
                <c:pt idx="4">
                  <c:v>4.117647058823529</c:v>
                </c:pt>
                <c:pt idx="5">
                  <c:v>2.6470588235294117</c:v>
                </c:pt>
                <c:pt idx="6">
                  <c:v>3.8235294117647061</c:v>
                </c:pt>
                <c:pt idx="7">
                  <c:v>4.5882352941176494</c:v>
                </c:pt>
                <c:pt idx="8">
                  <c:v>7.8823529411764675</c:v>
                </c:pt>
                <c:pt idx="9">
                  <c:v>14.23529411764707</c:v>
                </c:pt>
                <c:pt idx="10">
                  <c:v>15.529411764705868</c:v>
                </c:pt>
                <c:pt idx="11">
                  <c:v>12</c:v>
                </c:pt>
              </c:numCache>
            </c:numRef>
          </c:val>
        </c:ser>
        <c:ser>
          <c:idx val="2"/>
          <c:order val="2"/>
          <c:tx>
            <c:strRef>
              <c:f>OutputFeedAvailablity!$E$25:$E$26</c:f>
              <c:strCache>
                <c:ptCount val="1"/>
                <c:pt idx="0">
                  <c:v>Grazing</c:v>
                </c:pt>
              </c:strCache>
            </c:strRef>
          </c:tx>
          <c:spPr>
            <a:pattFill prst="solidDmnd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OutputFeedAvailablity!$B$27:$B$38</c:f>
              <c:strCache>
                <c:ptCount val="12"/>
                <c:pt idx="0">
                  <c:v>January </c:v>
                </c:pt>
                <c:pt idx="1">
                  <c:v>February </c:v>
                </c:pt>
                <c:pt idx="2">
                  <c:v>March </c:v>
                </c:pt>
                <c:pt idx="3">
                  <c:v>April </c:v>
                </c:pt>
                <c:pt idx="4">
                  <c:v>May </c:v>
                </c:pt>
                <c:pt idx="5">
                  <c:v> June</c:v>
                </c:pt>
                <c:pt idx="6">
                  <c:v>July </c:v>
                </c:pt>
                <c:pt idx="7">
                  <c:v>August </c:v>
                </c:pt>
                <c:pt idx="8">
                  <c:v>September </c:v>
                </c:pt>
                <c:pt idx="9">
                  <c:v>October </c:v>
                </c:pt>
                <c:pt idx="10">
                  <c:v>November  </c:v>
                </c:pt>
                <c:pt idx="11">
                  <c:v>December </c:v>
                </c:pt>
              </c:strCache>
            </c:strRef>
          </c:cat>
          <c:val>
            <c:numRef>
              <c:f>OutputFeedAvailablity!$E$27:$E$38</c:f>
              <c:numCache>
                <c:formatCode>General</c:formatCode>
                <c:ptCount val="12"/>
                <c:pt idx="0">
                  <c:v>21.625</c:v>
                </c:pt>
                <c:pt idx="1">
                  <c:v>19.062499999999588</c:v>
                </c:pt>
                <c:pt idx="2">
                  <c:v>12.375000000000076</c:v>
                </c:pt>
                <c:pt idx="3">
                  <c:v>13.58823529411765</c:v>
                </c:pt>
                <c:pt idx="4">
                  <c:v>20.117647058823533</c:v>
                </c:pt>
                <c:pt idx="5">
                  <c:v>26.352941176470591</c:v>
                </c:pt>
                <c:pt idx="6">
                  <c:v>31.176470588235286</c:v>
                </c:pt>
                <c:pt idx="7">
                  <c:v>39.352941176470544</c:v>
                </c:pt>
                <c:pt idx="8">
                  <c:v>42.882352941176563</c:v>
                </c:pt>
                <c:pt idx="9">
                  <c:v>48.588235294117652</c:v>
                </c:pt>
                <c:pt idx="10">
                  <c:v>38.588235294117652</c:v>
                </c:pt>
                <c:pt idx="11">
                  <c:v>29.117647058823533</c:v>
                </c:pt>
              </c:numCache>
            </c:numRef>
          </c:val>
        </c:ser>
        <c:ser>
          <c:idx val="3"/>
          <c:order val="3"/>
          <c:tx>
            <c:strRef>
              <c:f>OutputFeedAvailablity!$F$25:$F$26</c:f>
              <c:strCache>
                <c:ptCount val="1"/>
                <c:pt idx="0">
                  <c:v>Green forage </c:v>
                </c:pt>
              </c:strCache>
            </c:strRef>
          </c:tx>
          <c:spPr>
            <a:pattFill prst="lgGrid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OutputFeedAvailablity!$B$27:$B$38</c:f>
              <c:strCache>
                <c:ptCount val="12"/>
                <c:pt idx="0">
                  <c:v>January </c:v>
                </c:pt>
                <c:pt idx="1">
                  <c:v>February </c:v>
                </c:pt>
                <c:pt idx="2">
                  <c:v>March </c:v>
                </c:pt>
                <c:pt idx="3">
                  <c:v>April </c:v>
                </c:pt>
                <c:pt idx="4">
                  <c:v>May </c:v>
                </c:pt>
                <c:pt idx="5">
                  <c:v> June</c:v>
                </c:pt>
                <c:pt idx="6">
                  <c:v>July </c:v>
                </c:pt>
                <c:pt idx="7">
                  <c:v>August </c:v>
                </c:pt>
                <c:pt idx="8">
                  <c:v>September </c:v>
                </c:pt>
                <c:pt idx="9">
                  <c:v>October </c:v>
                </c:pt>
                <c:pt idx="10">
                  <c:v>November  </c:v>
                </c:pt>
                <c:pt idx="11">
                  <c:v>December </c:v>
                </c:pt>
              </c:strCache>
            </c:strRef>
          </c:cat>
          <c:val>
            <c:numRef>
              <c:f>OutputFeedAvailablity!$F$27:$F$38</c:f>
              <c:numCache>
                <c:formatCode>General</c:formatCode>
                <c:ptCount val="12"/>
                <c:pt idx="0">
                  <c:v>3.6875000000000431</c:v>
                </c:pt>
                <c:pt idx="1">
                  <c:v>2.312499999999948</c:v>
                </c:pt>
                <c:pt idx="2">
                  <c:v>1.75</c:v>
                </c:pt>
                <c:pt idx="3">
                  <c:v>2.1176470588235294</c:v>
                </c:pt>
                <c:pt idx="4">
                  <c:v>2.5882352941176472</c:v>
                </c:pt>
                <c:pt idx="5">
                  <c:v>4.0588235294117654</c:v>
                </c:pt>
                <c:pt idx="6">
                  <c:v>7.4705882352941524</c:v>
                </c:pt>
                <c:pt idx="7">
                  <c:v>9.117647058823529</c:v>
                </c:pt>
                <c:pt idx="8">
                  <c:v>8.7058823529411757</c:v>
                </c:pt>
                <c:pt idx="9">
                  <c:v>4.2352941176470589</c:v>
                </c:pt>
                <c:pt idx="10">
                  <c:v>2.8235294117647061</c:v>
                </c:pt>
                <c:pt idx="11">
                  <c:v>3.1764705882352939</c:v>
                </c:pt>
              </c:numCache>
            </c:numRef>
          </c:val>
        </c:ser>
        <c:ser>
          <c:idx val="4"/>
          <c:order val="4"/>
          <c:tx>
            <c:strRef>
              <c:f>OutputFeedAvailablity!$G$25:$G$26</c:f>
              <c:strCache>
                <c:ptCount val="1"/>
                <c:pt idx="0">
                  <c:v>Legume residues</c:v>
                </c:pt>
              </c:strCache>
            </c:strRef>
          </c:tx>
          <c:spPr>
            <a:pattFill prst="dkHorz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OutputFeedAvailablity!$B$27:$B$38</c:f>
              <c:strCache>
                <c:ptCount val="12"/>
                <c:pt idx="0">
                  <c:v>January </c:v>
                </c:pt>
                <c:pt idx="1">
                  <c:v>February </c:v>
                </c:pt>
                <c:pt idx="2">
                  <c:v>March </c:v>
                </c:pt>
                <c:pt idx="3">
                  <c:v>April </c:v>
                </c:pt>
                <c:pt idx="4">
                  <c:v>May </c:v>
                </c:pt>
                <c:pt idx="5">
                  <c:v> June</c:v>
                </c:pt>
                <c:pt idx="6">
                  <c:v>July </c:v>
                </c:pt>
                <c:pt idx="7">
                  <c:v>August </c:v>
                </c:pt>
                <c:pt idx="8">
                  <c:v>September </c:v>
                </c:pt>
                <c:pt idx="9">
                  <c:v>October </c:v>
                </c:pt>
                <c:pt idx="10">
                  <c:v>November  </c:v>
                </c:pt>
                <c:pt idx="11">
                  <c:v>December </c:v>
                </c:pt>
              </c:strCache>
            </c:strRef>
          </c:cat>
          <c:val>
            <c:numRef>
              <c:f>OutputFeedAvailablity!$G$27:$G$38</c:f>
              <c:numCache>
                <c:formatCode>General</c:formatCode>
                <c:ptCount val="12"/>
                <c:pt idx="0">
                  <c:v>5.8124999999999956</c:v>
                </c:pt>
                <c:pt idx="1">
                  <c:v>6.4375</c:v>
                </c:pt>
                <c:pt idx="2">
                  <c:v>3.6875000000000431</c:v>
                </c:pt>
                <c:pt idx="3">
                  <c:v>3.5294117647058822</c:v>
                </c:pt>
                <c:pt idx="4">
                  <c:v>5.5882352941176494</c:v>
                </c:pt>
                <c:pt idx="5">
                  <c:v>3.9411764705882337</c:v>
                </c:pt>
                <c:pt idx="6">
                  <c:v>2.4705882352941178</c:v>
                </c:pt>
                <c:pt idx="7">
                  <c:v>2.8823529411764706</c:v>
                </c:pt>
                <c:pt idx="8">
                  <c:v>4.1764705882352855</c:v>
                </c:pt>
                <c:pt idx="9">
                  <c:v>6.117647058823529</c:v>
                </c:pt>
                <c:pt idx="10">
                  <c:v>7.1764705882352855</c:v>
                </c:pt>
                <c:pt idx="11">
                  <c:v>6.2941176470586884</c:v>
                </c:pt>
              </c:numCache>
            </c:numRef>
          </c:val>
        </c:ser>
        <c:ser>
          <c:idx val="6"/>
          <c:order val="6"/>
          <c:tx>
            <c:strRef>
              <c:f>OutputFeedAvailablity!$I$25:$I$26</c:f>
              <c:strCache>
                <c:ptCount val="1"/>
                <c:pt idx="0">
                  <c:v>Others</c:v>
                </c:pt>
              </c:strCache>
            </c:strRef>
          </c:tx>
          <c:cat>
            <c:strRef>
              <c:f>OutputFeedAvailablity!$B$27:$B$38</c:f>
              <c:strCache>
                <c:ptCount val="12"/>
                <c:pt idx="0">
                  <c:v>January </c:v>
                </c:pt>
                <c:pt idx="1">
                  <c:v>February </c:v>
                </c:pt>
                <c:pt idx="2">
                  <c:v>March </c:v>
                </c:pt>
                <c:pt idx="3">
                  <c:v>April </c:v>
                </c:pt>
                <c:pt idx="4">
                  <c:v>May </c:v>
                </c:pt>
                <c:pt idx="5">
                  <c:v> June</c:v>
                </c:pt>
                <c:pt idx="6">
                  <c:v>July </c:v>
                </c:pt>
                <c:pt idx="7">
                  <c:v>August </c:v>
                </c:pt>
                <c:pt idx="8">
                  <c:v>September </c:v>
                </c:pt>
                <c:pt idx="9">
                  <c:v>October </c:v>
                </c:pt>
                <c:pt idx="10">
                  <c:v>November  </c:v>
                </c:pt>
                <c:pt idx="11">
                  <c:v>December </c:v>
                </c:pt>
              </c:strCache>
            </c:strRef>
          </c:cat>
          <c:val>
            <c:numRef>
              <c:f>OutputFeedAvailablity!$I$27:$I$38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7"/>
          <c:order val="7"/>
          <c:tx>
            <c:strRef>
              <c:f>OutputFeedAvailablity!$J$25:$J$26</c:f>
              <c:strCache>
                <c:ptCount val="1"/>
                <c:pt idx="0">
                  <c:v>cassava peels</c:v>
                </c:pt>
              </c:strCache>
            </c:strRef>
          </c:tx>
          <c:spPr>
            <a:pattFill prst="dkVert">
              <a:fgClr>
                <a:schemeClr val="accent1"/>
              </a:fgClr>
              <a:bgClr>
                <a:schemeClr val="bg1"/>
              </a:bgClr>
            </a:pattFill>
          </c:spPr>
          <c:cat>
            <c:strRef>
              <c:f>OutputFeedAvailablity!$B$27:$B$38</c:f>
              <c:strCache>
                <c:ptCount val="12"/>
                <c:pt idx="0">
                  <c:v>January </c:v>
                </c:pt>
                <c:pt idx="1">
                  <c:v>February </c:v>
                </c:pt>
                <c:pt idx="2">
                  <c:v>March </c:v>
                </c:pt>
                <c:pt idx="3">
                  <c:v>April </c:v>
                </c:pt>
                <c:pt idx="4">
                  <c:v>May </c:v>
                </c:pt>
                <c:pt idx="5">
                  <c:v> June</c:v>
                </c:pt>
                <c:pt idx="6">
                  <c:v>July </c:v>
                </c:pt>
                <c:pt idx="7">
                  <c:v>August </c:v>
                </c:pt>
                <c:pt idx="8">
                  <c:v>September </c:v>
                </c:pt>
                <c:pt idx="9">
                  <c:v>October </c:v>
                </c:pt>
                <c:pt idx="10">
                  <c:v>November  </c:v>
                </c:pt>
                <c:pt idx="11">
                  <c:v>December </c:v>
                </c:pt>
              </c:strCache>
            </c:strRef>
          </c:cat>
          <c:val>
            <c:numRef>
              <c:f>OutputFeedAvailablity!$J$27:$J$38</c:f>
              <c:numCache>
                <c:formatCode>General</c:formatCode>
                <c:ptCount val="12"/>
                <c:pt idx="0">
                  <c:v>2.4</c:v>
                </c:pt>
                <c:pt idx="1">
                  <c:v>1.9000000000000001</c:v>
                </c:pt>
                <c:pt idx="2">
                  <c:v>1.2</c:v>
                </c:pt>
                <c:pt idx="3">
                  <c:v>1.2</c:v>
                </c:pt>
                <c:pt idx="4">
                  <c:v>0.30000000000000032</c:v>
                </c:pt>
                <c:pt idx="5">
                  <c:v>0.4</c:v>
                </c:pt>
                <c:pt idx="6">
                  <c:v>0.5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1.8</c:v>
                </c:pt>
                <c:pt idx="11">
                  <c:v>0</c:v>
                </c:pt>
              </c:numCache>
            </c:numRef>
          </c:val>
        </c:ser>
        <c:gapWidth val="75"/>
        <c:overlap val="100"/>
        <c:axId val="52384512"/>
        <c:axId val="52386048"/>
      </c:barChart>
      <c:lineChart>
        <c:grouping val="standard"/>
        <c:ser>
          <c:idx val="5"/>
          <c:order val="5"/>
          <c:tx>
            <c:strRef>
              <c:f>OutputFeedAvailablity!$H$25:$H$26</c:f>
              <c:strCache>
                <c:ptCount val="1"/>
                <c:pt idx="0">
                  <c:v>Rainfall Pattern</c:v>
                </c:pt>
              </c:strCache>
            </c:strRef>
          </c:tx>
          <c:marker>
            <c:symbol val="none"/>
          </c:marker>
          <c:cat>
            <c:strRef>
              <c:f>OutputFeedAvailablity!$B$27:$B$38</c:f>
              <c:strCache>
                <c:ptCount val="12"/>
                <c:pt idx="0">
                  <c:v>January </c:v>
                </c:pt>
                <c:pt idx="1">
                  <c:v>February </c:v>
                </c:pt>
                <c:pt idx="2">
                  <c:v>March </c:v>
                </c:pt>
                <c:pt idx="3">
                  <c:v>April </c:v>
                </c:pt>
                <c:pt idx="4">
                  <c:v>May </c:v>
                </c:pt>
                <c:pt idx="5">
                  <c:v> June</c:v>
                </c:pt>
                <c:pt idx="6">
                  <c:v>July </c:v>
                </c:pt>
                <c:pt idx="7">
                  <c:v>August </c:v>
                </c:pt>
                <c:pt idx="8">
                  <c:v>September </c:v>
                </c:pt>
                <c:pt idx="9">
                  <c:v>October </c:v>
                </c:pt>
                <c:pt idx="10">
                  <c:v>November  </c:v>
                </c:pt>
                <c:pt idx="11">
                  <c:v>December </c:v>
                </c:pt>
              </c:strCache>
            </c:strRef>
          </c:cat>
          <c:val>
            <c:numRef>
              <c:f>OutputFeedAvailablity!$H$27:$H$38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4</c:v>
                </c:pt>
                <c:pt idx="7">
                  <c:v>5</c:v>
                </c:pt>
                <c:pt idx="8">
                  <c:v>4</c:v>
                </c:pt>
                <c:pt idx="9">
                  <c:v>5</c:v>
                </c:pt>
                <c:pt idx="10">
                  <c:v>3</c:v>
                </c:pt>
                <c:pt idx="11">
                  <c:v>0</c:v>
                </c:pt>
              </c:numCache>
            </c:numRef>
          </c:val>
        </c:ser>
        <c:marker val="1"/>
        <c:axId val="52393856"/>
        <c:axId val="52392320"/>
      </c:lineChart>
      <c:catAx>
        <c:axId val="5238451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52386048"/>
        <c:crosses val="autoZero"/>
        <c:lblAlgn val="ctr"/>
        <c:lblOffset val="100"/>
      </c:catAx>
      <c:valAx>
        <c:axId val="5238604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 feed availablity </a:t>
                </a:r>
              </a:p>
            </c:rich>
          </c:tx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52384512"/>
        <c:crosses val="autoZero"/>
        <c:crossBetween val="between"/>
      </c:valAx>
      <c:valAx>
        <c:axId val="52392320"/>
        <c:scaling>
          <c:orientation val="minMax"/>
        </c:scaling>
        <c:axPos val="r"/>
        <c:numFmt formatCode="General" sourceLinked="1"/>
        <c:tickLblPos val="nextTo"/>
        <c:crossAx val="52393856"/>
        <c:crosses val="max"/>
        <c:crossBetween val="between"/>
      </c:valAx>
      <c:catAx>
        <c:axId val="52393856"/>
        <c:scaling>
          <c:orientation val="minMax"/>
        </c:scaling>
        <c:delete val="1"/>
        <c:axPos val="b"/>
        <c:tickLblPos val="nextTo"/>
        <c:crossAx val="52392320"/>
        <c:crosses val="autoZero"/>
        <c:lblAlgn val="ctr"/>
        <c:lblOffset val="100"/>
      </c:catAx>
    </c:plotArea>
    <c:legend>
      <c:legendPos val="b"/>
      <c:layout>
        <c:manualLayout>
          <c:xMode val="edge"/>
          <c:yMode val="edge"/>
          <c:x val="8.0042041205026417E-3"/>
          <c:y val="1.1762842026905643E-2"/>
          <c:w val="0.98515655122755652"/>
          <c:h val="7.6301181102362198E-2"/>
        </c:manualLayout>
      </c:layout>
    </c:legend>
    <c:plotVisOnly val="1"/>
    <c:dispBlanksAs val="gap"/>
  </c:chart>
  <c:txPr>
    <a:bodyPr/>
    <a:lstStyle/>
    <a:p>
      <a:pPr>
        <a:defRPr sz="16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600" b="1" dirty="0"/>
              <a:t>Figure 1: Effect of market location season on mean feed prices</a:t>
            </a:r>
            <a:endParaRPr lang="en-US" sz="1600" dirty="0"/>
          </a:p>
        </c:rich>
      </c:tx>
      <c:layout>
        <c:manualLayout>
          <c:xMode val="edge"/>
          <c:yMode val="edge"/>
          <c:x val="9.2519762589654567E-2"/>
          <c:y val="2.2537877387440088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Sheet3!$B$2</c:f>
              <c:strCache>
                <c:ptCount val="1"/>
                <c:pt idx="0">
                  <c:v>Early dry  </c:v>
                </c:pt>
              </c:strCache>
            </c:strRef>
          </c:tx>
          <c:spPr>
            <a:pattFill prst="dkHorz">
              <a:fgClr>
                <a:schemeClr val="accent1"/>
              </a:fgClr>
              <a:bgClr>
                <a:schemeClr val="bg1"/>
              </a:bgClr>
            </a:pattFill>
          </c:spPr>
          <c:errBars>
            <c:errBarType val="both"/>
            <c:errValType val="stdErr"/>
          </c:errBars>
          <c:cat>
            <c:strRef>
              <c:f>Sheet3!$A$3:$A$5</c:f>
              <c:strCache>
                <c:ptCount val="3"/>
                <c:pt idx="0">
                  <c:v>Tamale market </c:v>
                </c:pt>
                <c:pt idx="1">
                  <c:v>Bolgatanga market</c:v>
                </c:pt>
                <c:pt idx="2">
                  <c:v>Wa market </c:v>
                </c:pt>
              </c:strCache>
            </c:strRef>
          </c:cat>
          <c:val>
            <c:numRef>
              <c:f>Sheet3!$B$3:$B$5</c:f>
              <c:numCache>
                <c:formatCode>####.00</c:formatCode>
                <c:ptCount val="3"/>
                <c:pt idx="0">
                  <c:v>0.31491461782172903</c:v>
                </c:pt>
                <c:pt idx="1">
                  <c:v>0.65241798559543396</c:v>
                </c:pt>
                <c:pt idx="2">
                  <c:v>0.42038202784488227</c:v>
                </c:pt>
              </c:numCache>
            </c:numRef>
          </c:val>
        </c:ser>
        <c:ser>
          <c:idx val="1"/>
          <c:order val="1"/>
          <c:tx>
            <c:strRef>
              <c:f>Sheet3!$C$2</c:f>
              <c:strCache>
                <c:ptCount val="1"/>
                <c:pt idx="0">
                  <c:v>Late dry</c:v>
                </c:pt>
              </c:strCache>
            </c:strRef>
          </c:tx>
          <c:spPr>
            <a:pattFill prst="dkVert">
              <a:fgClr>
                <a:schemeClr val="accent1"/>
              </a:fgClr>
              <a:bgClr>
                <a:schemeClr val="bg1"/>
              </a:bgClr>
            </a:pattFill>
          </c:spPr>
          <c:errBars>
            <c:errBarType val="both"/>
            <c:errValType val="stdErr"/>
          </c:errBars>
          <c:cat>
            <c:strRef>
              <c:f>Sheet3!$A$3:$A$5</c:f>
              <c:strCache>
                <c:ptCount val="3"/>
                <c:pt idx="0">
                  <c:v>Tamale market </c:v>
                </c:pt>
                <c:pt idx="1">
                  <c:v>Bolgatanga market</c:v>
                </c:pt>
                <c:pt idx="2">
                  <c:v>Wa market </c:v>
                </c:pt>
              </c:strCache>
            </c:strRef>
          </c:cat>
          <c:val>
            <c:numRef>
              <c:f>Sheet3!$C$3:$C$5</c:f>
              <c:numCache>
                <c:formatCode>####.00</c:formatCode>
                <c:ptCount val="3"/>
                <c:pt idx="0">
                  <c:v>0.21131372549019714</c:v>
                </c:pt>
                <c:pt idx="1">
                  <c:v>0.48941025641025632</c:v>
                </c:pt>
                <c:pt idx="2">
                  <c:v>0.24097619047619281</c:v>
                </c:pt>
              </c:numCache>
            </c:numRef>
          </c:val>
        </c:ser>
        <c:ser>
          <c:idx val="2"/>
          <c:order val="2"/>
          <c:tx>
            <c:strRef>
              <c:f>Sheet3!$D$2</c:f>
              <c:strCache>
                <c:ptCount val="1"/>
                <c:pt idx="0">
                  <c:v>Early wet</c:v>
                </c:pt>
              </c:strCache>
            </c:strRef>
          </c:tx>
          <c:spPr>
            <a:pattFill prst="plaid">
              <a:fgClr>
                <a:schemeClr val="accent1"/>
              </a:fgClr>
              <a:bgClr>
                <a:schemeClr val="bg1"/>
              </a:bgClr>
            </a:pattFill>
          </c:spPr>
          <c:errBars>
            <c:errBarType val="both"/>
            <c:errValType val="stdErr"/>
          </c:errBars>
          <c:cat>
            <c:strRef>
              <c:f>Sheet3!$A$3:$A$5</c:f>
              <c:strCache>
                <c:ptCount val="3"/>
                <c:pt idx="0">
                  <c:v>Tamale market </c:v>
                </c:pt>
                <c:pt idx="1">
                  <c:v>Bolgatanga market</c:v>
                </c:pt>
                <c:pt idx="2">
                  <c:v>Wa market </c:v>
                </c:pt>
              </c:strCache>
            </c:strRef>
          </c:cat>
          <c:val>
            <c:numRef>
              <c:f>Sheet3!$D$3:$D$5</c:f>
              <c:numCache>
                <c:formatCode>####.00</c:formatCode>
                <c:ptCount val="3"/>
                <c:pt idx="0">
                  <c:v>0.27086274509803931</c:v>
                </c:pt>
                <c:pt idx="1">
                  <c:v>0.5273076923076927</c:v>
                </c:pt>
                <c:pt idx="2">
                  <c:v>0.22307142857142973</c:v>
                </c:pt>
              </c:numCache>
            </c:numRef>
          </c:val>
        </c:ser>
        <c:ser>
          <c:idx val="3"/>
          <c:order val="3"/>
          <c:tx>
            <c:strRef>
              <c:f>Sheet3!$E$2</c:f>
              <c:strCache>
                <c:ptCount val="1"/>
                <c:pt idx="0">
                  <c:v>Main wet</c:v>
                </c:pt>
              </c:strCache>
            </c:strRef>
          </c:tx>
          <c:spPr>
            <a:pattFill prst="wdUpDiag">
              <a:fgClr>
                <a:schemeClr val="accent1"/>
              </a:fgClr>
              <a:bgClr>
                <a:schemeClr val="bg1"/>
              </a:bgClr>
            </a:pattFill>
          </c:spPr>
          <c:errBars>
            <c:errBarType val="both"/>
            <c:errValType val="stdErr"/>
          </c:errBars>
          <c:cat>
            <c:strRef>
              <c:f>Sheet3!$A$3:$A$5</c:f>
              <c:strCache>
                <c:ptCount val="3"/>
                <c:pt idx="0">
                  <c:v>Tamale market </c:v>
                </c:pt>
                <c:pt idx="1">
                  <c:v>Bolgatanga market</c:v>
                </c:pt>
                <c:pt idx="2">
                  <c:v>Wa market </c:v>
                </c:pt>
              </c:strCache>
            </c:strRef>
          </c:cat>
          <c:val>
            <c:numRef>
              <c:f>Sheet3!$E$3:$E$5</c:f>
              <c:numCache>
                <c:formatCode>####.00</c:formatCode>
                <c:ptCount val="3"/>
                <c:pt idx="0">
                  <c:v>0.21017446323921019</c:v>
                </c:pt>
                <c:pt idx="1">
                  <c:v>0.55554277324519064</c:v>
                </c:pt>
                <c:pt idx="2">
                  <c:v>0.17161021975884</c:v>
                </c:pt>
              </c:numCache>
            </c:numRef>
          </c:val>
        </c:ser>
        <c:axId val="52837376"/>
        <c:axId val="52847744"/>
      </c:barChart>
      <c:catAx>
        <c:axId val="528373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Markets</a:t>
                </a:r>
                <a:r>
                  <a:rPr lang="en-US" sz="1600" baseline="0"/>
                  <a:t> location</a:t>
                </a:r>
                <a:endParaRPr lang="en-US" sz="1600"/>
              </a:p>
            </c:rich>
          </c:tx>
        </c:title>
        <c:numFmt formatCode="General" sourceLinked="0"/>
        <c:maj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52847744"/>
        <c:crosses val="autoZero"/>
        <c:auto val="1"/>
        <c:lblAlgn val="ctr"/>
        <c:lblOffset val="100"/>
      </c:catAx>
      <c:valAx>
        <c:axId val="5284774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Feed price</a:t>
                </a:r>
                <a:r>
                  <a:rPr lang="en-US" sz="1400" baseline="0"/>
                  <a:t> </a:t>
                </a:r>
                <a:r>
                  <a:rPr lang="en-US" sz="1400"/>
                  <a:t>(GHS)/kg</a:t>
                </a:r>
              </a:p>
            </c:rich>
          </c:tx>
        </c:title>
        <c:numFmt formatCode="####.00" sourceLinked="1"/>
        <c:majorTickMark val="none"/>
        <c:tickLblPos val="nextTo"/>
        <c:crossAx val="52837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081444395546086"/>
          <c:y val="0.12930382508004337"/>
          <c:w val="0.17974116117188832"/>
          <c:h val="0.3348687664042091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01EEB-8311-4D7F-8FBB-7F34708558F1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28705-1C67-48B2-8BA9-62B5F389A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28705-1C67-48B2-8BA9-62B5F389A2B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28705-1C67-48B2-8BA9-62B5F389A2B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B77A0-A996-45A4-A9D0-67151E5E065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B4A0-1E82-429E-B0B5-4E4D2C05D055}" type="datetimeFigureOut">
              <a:rPr lang="en-US" smtClean="0"/>
              <a:pPr/>
              <a:t>15/11/2016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FDFCE-5124-4CB5-816C-7A893341C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FEED RESOURCE ASSESSMENT IN NORTHERN GHANA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smtClean="0"/>
              <a:t>S. </a:t>
            </a:r>
            <a:r>
              <a:rPr lang="en-GB" b="1" dirty="0"/>
              <a:t>P. </a:t>
            </a:r>
            <a:r>
              <a:rPr lang="en-GB" b="1" dirty="0" smtClean="0"/>
              <a:t>Konlan, </a:t>
            </a:r>
            <a:endParaRPr lang="en-GB" b="1" dirty="0" smtClean="0"/>
          </a:p>
          <a:p>
            <a:r>
              <a:rPr lang="en-GB" b="1" dirty="0" smtClean="0"/>
              <a:t>Dr. A </a:t>
            </a:r>
            <a:r>
              <a:rPr lang="en-GB" b="1" dirty="0"/>
              <a:t>A. </a:t>
            </a:r>
            <a:r>
              <a:rPr lang="en-GB" b="1" dirty="0" err="1"/>
              <a:t>Ayantunde</a:t>
            </a:r>
            <a:r>
              <a:rPr lang="en-GB" b="1" dirty="0"/>
              <a:t>, </a:t>
            </a:r>
            <a:endParaRPr lang="en-GB" b="1" dirty="0" smtClean="0"/>
          </a:p>
          <a:p>
            <a:r>
              <a:rPr lang="en-GB" b="1" dirty="0" smtClean="0"/>
              <a:t>Dr. W. </a:t>
            </a:r>
            <a:r>
              <a:rPr lang="en-GB" b="1" dirty="0" err="1"/>
              <a:t>Addah</a:t>
            </a:r>
            <a:r>
              <a:rPr lang="en-GB" b="1" dirty="0"/>
              <a:t>, </a:t>
            </a:r>
            <a:r>
              <a:rPr lang="en-GB" b="1" dirty="0" smtClean="0"/>
              <a:t>Prof. H. K</a:t>
            </a:r>
            <a:r>
              <a:rPr lang="en-GB" b="1" dirty="0"/>
              <a:t>. Dei and </a:t>
            </a:r>
            <a:endParaRPr lang="en-GB" b="1" dirty="0" smtClean="0"/>
          </a:p>
          <a:p>
            <a:r>
              <a:rPr lang="en-GB" b="1" dirty="0" smtClean="0"/>
              <a:t>Dr. F. </a:t>
            </a:r>
            <a:r>
              <a:rPr lang="en-GB" b="1" dirty="0"/>
              <a:t>K. </a:t>
            </a:r>
            <a:r>
              <a:rPr lang="en-GB" b="1" dirty="0" err="1"/>
              <a:t>Avornyo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GB" dirty="0" smtClean="0"/>
              <a:t>Results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4102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 smtClean="0"/>
              <a:t> Cultivated fodder were;</a:t>
            </a:r>
          </a:p>
          <a:p>
            <a:pPr>
              <a:buFont typeface="Wingdings" pitchFamily="2" charset="2"/>
              <a:buChar char="Ø"/>
            </a:pPr>
            <a:r>
              <a:rPr lang="en-US" sz="12800" dirty="0" smtClean="0"/>
              <a:t>Pigeon </a:t>
            </a:r>
            <a:r>
              <a:rPr lang="en-US" sz="12800" dirty="0"/>
              <a:t>pea (</a:t>
            </a:r>
            <a:r>
              <a:rPr lang="en-US" sz="12800" i="1" dirty="0" err="1"/>
              <a:t>Cajanus</a:t>
            </a:r>
            <a:r>
              <a:rPr lang="en-US" sz="12800" i="1" dirty="0"/>
              <a:t> </a:t>
            </a:r>
            <a:r>
              <a:rPr lang="en-US" sz="12800" i="1" dirty="0" err="1"/>
              <a:t>cajan</a:t>
            </a:r>
            <a:r>
              <a:rPr lang="en-US" sz="12800" dirty="0"/>
              <a:t>) and </a:t>
            </a:r>
            <a:r>
              <a:rPr lang="en-US" sz="12800" i="1" dirty="0" err="1"/>
              <a:t>Leucaena</a:t>
            </a:r>
            <a:r>
              <a:rPr lang="en-US" sz="12800" i="1" dirty="0"/>
              <a:t> </a:t>
            </a:r>
            <a:r>
              <a:rPr lang="en-US" sz="12800" i="1" dirty="0" err="1"/>
              <a:t>leuccocephala</a:t>
            </a:r>
            <a:r>
              <a:rPr lang="en-US" sz="12800" dirty="0"/>
              <a:t> </a:t>
            </a:r>
            <a:r>
              <a:rPr lang="en-US" sz="12800" dirty="0" smtClean="0"/>
              <a:t>(</a:t>
            </a:r>
            <a:r>
              <a:rPr lang="en-US" sz="12800" dirty="0" err="1" smtClean="0"/>
              <a:t>Karbo</a:t>
            </a:r>
            <a:r>
              <a:rPr lang="en-US" sz="12800" dirty="0" smtClean="0"/>
              <a:t> et al., 1998)</a:t>
            </a:r>
          </a:p>
          <a:p>
            <a:pPr>
              <a:buFont typeface="Wingdings" pitchFamily="2" charset="2"/>
              <a:buChar char="Ø"/>
            </a:pPr>
            <a:r>
              <a:rPr lang="en-US" sz="12800" dirty="0" smtClean="0"/>
              <a:t>Other </a:t>
            </a:r>
            <a:r>
              <a:rPr lang="en-US" sz="12800" dirty="0"/>
              <a:t>available fodder species were </a:t>
            </a:r>
            <a:r>
              <a:rPr lang="en-US" sz="12800" i="1" dirty="0" err="1"/>
              <a:t>Gliricidia</a:t>
            </a:r>
            <a:r>
              <a:rPr lang="en-US" sz="12800" i="1" dirty="0"/>
              <a:t> </a:t>
            </a:r>
            <a:r>
              <a:rPr lang="en-US" sz="12800" i="1" dirty="0" err="1"/>
              <a:t>sepium</a:t>
            </a:r>
            <a:r>
              <a:rPr lang="en-US" sz="12800" dirty="0"/>
              <a:t> and </a:t>
            </a:r>
            <a:r>
              <a:rPr lang="en-US" sz="12800" i="1" dirty="0" err="1"/>
              <a:t>Ficus</a:t>
            </a:r>
            <a:r>
              <a:rPr lang="en-US" sz="12800" i="1" dirty="0"/>
              <a:t> </a:t>
            </a:r>
            <a:r>
              <a:rPr lang="en-US" sz="12800" i="1" dirty="0" smtClean="0"/>
              <a:t>sp</a:t>
            </a:r>
            <a:endParaRPr lang="en-US" sz="12800" dirty="0" smtClean="0"/>
          </a:p>
          <a:p>
            <a:r>
              <a:rPr lang="en-US" sz="12800" dirty="0" smtClean="0"/>
              <a:t>Purchased </a:t>
            </a:r>
            <a:r>
              <a:rPr lang="en-US" sz="12800" dirty="0"/>
              <a:t>feed were dominated by </a:t>
            </a:r>
            <a:endParaRPr lang="en-US" sz="12800" dirty="0" smtClean="0"/>
          </a:p>
          <a:p>
            <a:pPr>
              <a:buFont typeface="Wingdings" pitchFamily="2" charset="2"/>
              <a:buChar char="Ø"/>
            </a:pPr>
            <a:r>
              <a:rPr lang="en-US" sz="12800" dirty="0" smtClean="0"/>
              <a:t>maize </a:t>
            </a:r>
            <a:r>
              <a:rPr lang="en-US" sz="12800" dirty="0"/>
              <a:t>bran, corn milling waste, rice bran and </a:t>
            </a:r>
            <a:r>
              <a:rPr lang="en-US" sz="12800" dirty="0" err="1"/>
              <a:t>pito</a:t>
            </a:r>
            <a:r>
              <a:rPr lang="en-US" sz="12800" dirty="0"/>
              <a:t> mash (brewer’s spent grain</a:t>
            </a:r>
            <a:r>
              <a:rPr lang="en-US" sz="12800" dirty="0" smtClean="0"/>
              <a:t>)</a:t>
            </a:r>
            <a:r>
              <a:rPr lang="en-GB" sz="12800" dirty="0"/>
              <a:t> </a:t>
            </a:r>
            <a:r>
              <a:rPr lang="en-GB" sz="12800" dirty="0" smtClean="0"/>
              <a:t> </a:t>
            </a:r>
          </a:p>
          <a:p>
            <a:pPr>
              <a:buNone/>
            </a:pPr>
            <a:r>
              <a:rPr lang="en-GB" sz="12800" dirty="0" smtClean="0"/>
              <a:t>Feed purchasing  is an  emerging practices among smallholder farmers. (</a:t>
            </a:r>
            <a:r>
              <a:rPr lang="en-GB" sz="12800" dirty="0" err="1" smtClean="0"/>
              <a:t>Huseini</a:t>
            </a:r>
            <a:r>
              <a:rPr lang="en-GB" sz="12800" dirty="0" smtClean="0"/>
              <a:t> et al</a:t>
            </a:r>
            <a:r>
              <a:rPr lang="en-GB" sz="12800" i="1" dirty="0" smtClean="0"/>
              <a:t>.,</a:t>
            </a:r>
            <a:r>
              <a:rPr lang="en-GB" sz="12800" dirty="0" smtClean="0"/>
              <a:t> 2011; </a:t>
            </a:r>
            <a:r>
              <a:rPr lang="en-GB" sz="12800" dirty="0" err="1" smtClean="0"/>
              <a:t>Tunde</a:t>
            </a:r>
            <a:r>
              <a:rPr lang="en-GB" sz="12800" dirty="0" smtClean="0"/>
              <a:t> and </a:t>
            </a:r>
            <a:r>
              <a:rPr lang="en-GB" sz="12800" dirty="0" err="1" smtClean="0"/>
              <a:t>Ayantunde</a:t>
            </a:r>
            <a:r>
              <a:rPr lang="en-GB" sz="12800" dirty="0" smtClean="0"/>
              <a:t>, 2016) </a:t>
            </a:r>
            <a:endParaRPr lang="en-US" sz="12800" dirty="0" smtClean="0"/>
          </a:p>
          <a:p>
            <a:endParaRPr lang="en-US" sz="4100" dirty="0" smtClean="0"/>
          </a:p>
          <a:p>
            <a:pPr>
              <a:buNone/>
            </a:pPr>
            <a:r>
              <a:rPr lang="en-US" sz="4100" dirty="0" smtClean="0"/>
              <a:t> </a:t>
            </a:r>
            <a:endParaRPr lang="en-US" sz="41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Grazing at pasture and supplementary feeding</a:t>
            </a:r>
            <a:r>
              <a:rPr lang="en-US" dirty="0" smtClean="0"/>
              <a:t>.</a:t>
            </a:r>
          </a:p>
          <a:p>
            <a:r>
              <a:rPr lang="en-US" dirty="0"/>
              <a:t>F</a:t>
            </a:r>
            <a:r>
              <a:rPr lang="en-US" dirty="0" smtClean="0"/>
              <a:t>odder grazed at  pasture comprised grass, forbs and uncollected crops residues on cultivated fields. </a:t>
            </a:r>
          </a:p>
          <a:p>
            <a:r>
              <a:rPr lang="en-US" dirty="0" smtClean="0"/>
              <a:t>This provided the larger part of  annual DM needs of ruminants</a:t>
            </a:r>
          </a:p>
          <a:p>
            <a:r>
              <a:rPr lang="en-US" dirty="0" smtClean="0"/>
              <a:t>Supplementary feed offer was estimated to account for about  20 % of ruminant annual DM needs according to the farmers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and discussion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6106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Results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Two seasons </a:t>
            </a:r>
            <a:r>
              <a:rPr lang="en-GB" dirty="0"/>
              <a:t>(dry and wet seasons</a:t>
            </a:r>
            <a:r>
              <a:rPr lang="en-GB" dirty="0" smtClean="0"/>
              <a:t>) greatly </a:t>
            </a:r>
            <a:r>
              <a:rPr lang="en-GB" dirty="0"/>
              <a:t>influences feed </a:t>
            </a:r>
            <a:r>
              <a:rPr lang="en-GB" dirty="0" smtClean="0"/>
              <a:t>availability </a:t>
            </a:r>
            <a:r>
              <a:rPr lang="en-GB" dirty="0"/>
              <a:t>and quality at </a:t>
            </a:r>
            <a:r>
              <a:rPr lang="en-GB" dirty="0" smtClean="0"/>
              <a:t>pasture</a:t>
            </a:r>
          </a:p>
          <a:p>
            <a:r>
              <a:rPr lang="en-GB" dirty="0" smtClean="0"/>
              <a:t>The PRA </a:t>
            </a:r>
            <a:r>
              <a:rPr lang="en-GB" dirty="0"/>
              <a:t>discussions </a:t>
            </a:r>
            <a:r>
              <a:rPr lang="en-GB" dirty="0" smtClean="0"/>
              <a:t> however, revealed </a:t>
            </a:r>
            <a:r>
              <a:rPr lang="en-GB" dirty="0"/>
              <a:t>the existence of 2 sub-seasons that have impact on feed quality and availability variation at pasture in both </a:t>
            </a:r>
            <a:r>
              <a:rPr lang="en-GB" dirty="0" smtClean="0"/>
              <a:t>seasons</a:t>
            </a:r>
            <a:r>
              <a:rPr lang="en-GB" dirty="0"/>
              <a:t>. </a:t>
            </a:r>
            <a:endParaRPr lang="en-US" dirty="0"/>
          </a:p>
          <a:p>
            <a:r>
              <a:rPr lang="en-GB" dirty="0" smtClean="0"/>
              <a:t>Sub-seasons </a:t>
            </a:r>
            <a:r>
              <a:rPr lang="en-GB" dirty="0"/>
              <a:t>in dry season </a:t>
            </a:r>
            <a:r>
              <a:rPr lang="en-GB" dirty="0" smtClean="0"/>
              <a:t>were; </a:t>
            </a:r>
            <a:r>
              <a:rPr lang="en-GB" dirty="0"/>
              <a:t>early dry </a:t>
            </a:r>
            <a:r>
              <a:rPr lang="en-GB" dirty="0" smtClean="0"/>
              <a:t>(Nov. </a:t>
            </a:r>
            <a:r>
              <a:rPr lang="en-GB" dirty="0"/>
              <a:t>to </a:t>
            </a:r>
            <a:r>
              <a:rPr lang="en-GB" dirty="0" smtClean="0"/>
              <a:t>Jan.) </a:t>
            </a:r>
            <a:r>
              <a:rPr lang="en-GB" dirty="0"/>
              <a:t>and late dry (</a:t>
            </a:r>
            <a:r>
              <a:rPr lang="en-GB" dirty="0" smtClean="0"/>
              <a:t>Feb. </a:t>
            </a:r>
            <a:r>
              <a:rPr lang="en-GB" dirty="0"/>
              <a:t>to April). </a:t>
            </a:r>
            <a:endParaRPr lang="en-GB" dirty="0" smtClean="0"/>
          </a:p>
          <a:p>
            <a:r>
              <a:rPr lang="en-GB" dirty="0" smtClean="0"/>
              <a:t>That </a:t>
            </a:r>
            <a:r>
              <a:rPr lang="en-GB" dirty="0"/>
              <a:t>of the wet season included early wet (May to July) and main wet (</a:t>
            </a:r>
            <a:r>
              <a:rPr lang="en-GB" dirty="0" smtClean="0"/>
              <a:t>Aug. </a:t>
            </a:r>
            <a:r>
              <a:rPr lang="en-GB" dirty="0"/>
              <a:t>to </a:t>
            </a:r>
            <a:r>
              <a:rPr lang="en-GB" dirty="0" smtClean="0"/>
              <a:t>Oct.)</a:t>
            </a:r>
          </a:p>
          <a:p>
            <a:r>
              <a:rPr lang="en-GB" dirty="0" smtClean="0"/>
              <a:t>Other constraints were; diseases, poor breeds, housing and high cost of veterinary drugs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and 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Feed resources in </a:t>
            </a:r>
            <a:r>
              <a:rPr lang="en-GB" dirty="0" smtClean="0"/>
              <a:t>available include: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pasture </a:t>
            </a:r>
            <a:r>
              <a:rPr lang="en-GB" dirty="0"/>
              <a:t>(grass and forbs</a:t>
            </a:r>
            <a:r>
              <a:rPr lang="en-GB" dirty="0" smtClean="0"/>
              <a:t>)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crop </a:t>
            </a:r>
            <a:r>
              <a:rPr lang="en-GB" dirty="0"/>
              <a:t>residues, browse plants </a:t>
            </a:r>
            <a:r>
              <a:rPr lang="en-GB" dirty="0" smtClean="0"/>
              <a:t>(grown or collected from rangeland) </a:t>
            </a:r>
            <a:r>
              <a:rPr lang="en-GB" dirty="0"/>
              <a:t>and  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Agro-industrial </a:t>
            </a:r>
            <a:r>
              <a:rPr lang="en-GB" dirty="0"/>
              <a:t>by-products </a:t>
            </a:r>
            <a:r>
              <a:rPr lang="en-GB" dirty="0" smtClean="0"/>
              <a:t>(collected at households or purchased)</a:t>
            </a:r>
            <a:endParaRPr lang="en-US" dirty="0"/>
          </a:p>
          <a:p>
            <a:r>
              <a:rPr lang="en-GB" dirty="0" smtClean="0"/>
              <a:t>Feed </a:t>
            </a:r>
            <a:r>
              <a:rPr lang="en-GB" dirty="0"/>
              <a:t>shortage </a:t>
            </a:r>
            <a:r>
              <a:rPr lang="en-GB" dirty="0" smtClean="0"/>
              <a:t>occur </a:t>
            </a:r>
            <a:r>
              <a:rPr lang="en-GB" dirty="0"/>
              <a:t>in  the dry season </a:t>
            </a:r>
            <a:r>
              <a:rPr lang="en-GB" dirty="0" smtClean="0"/>
              <a:t>and became </a:t>
            </a:r>
            <a:r>
              <a:rPr lang="en-GB" dirty="0"/>
              <a:t>critical from February to May. </a:t>
            </a:r>
            <a:endParaRPr lang="en-GB" dirty="0" smtClean="0"/>
          </a:p>
          <a:p>
            <a:r>
              <a:rPr lang="en-GB" dirty="0"/>
              <a:t>H</a:t>
            </a:r>
            <a:r>
              <a:rPr lang="en-GB" dirty="0" smtClean="0"/>
              <a:t>igh </a:t>
            </a:r>
            <a:r>
              <a:rPr lang="en-GB" dirty="0"/>
              <a:t>incidence of disease and mortality was reported as  another major production </a:t>
            </a:r>
            <a:r>
              <a:rPr lang="en-GB" dirty="0" smtClean="0"/>
              <a:t>setback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and 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Intervention on fodder </a:t>
            </a:r>
            <a:r>
              <a:rPr lang="en-GB" dirty="0" smtClean="0"/>
              <a:t>planting, conservation </a:t>
            </a:r>
            <a:r>
              <a:rPr lang="en-GB" dirty="0"/>
              <a:t>and best healthcare practices could help increase productivity.</a:t>
            </a:r>
            <a:endParaRPr lang="en-US" dirty="0"/>
          </a:p>
          <a:p>
            <a:r>
              <a:rPr lang="en-GB" dirty="0"/>
              <a:t>The </a:t>
            </a:r>
            <a:r>
              <a:rPr lang="en-GB" dirty="0" smtClean="0"/>
              <a:t>seasonal trend of diseases occurrences and mortality of animal in smallholder flock could </a:t>
            </a:r>
            <a:r>
              <a:rPr lang="en-GB" dirty="0"/>
              <a:t>be investigated for possible technological </a:t>
            </a:r>
            <a:r>
              <a:rPr lang="en-GB" dirty="0" smtClean="0"/>
              <a:t>solution to reduce healthcare cost and mortality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Survey of the emerging feed 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decline in  feed availability was observed to be severe in urban and </a:t>
            </a:r>
            <a:r>
              <a:rPr lang="en-US" dirty="0" err="1" smtClean="0"/>
              <a:t>peri</a:t>
            </a:r>
            <a:r>
              <a:rPr lang="en-US" dirty="0" smtClean="0"/>
              <a:t>-urban areas.</a:t>
            </a:r>
          </a:p>
          <a:p>
            <a:r>
              <a:rPr lang="en-US" dirty="0" smtClean="0"/>
              <a:t>This have triggered the sale of different kinds of feedstuffs (</a:t>
            </a:r>
            <a:r>
              <a:rPr lang="en-US" dirty="0" err="1" smtClean="0"/>
              <a:t>Huseini</a:t>
            </a:r>
            <a:r>
              <a:rPr lang="en-US" dirty="0" smtClean="0"/>
              <a:t> et al., 2011; ILRI, 2009; </a:t>
            </a:r>
            <a:r>
              <a:rPr lang="en-US" dirty="0" err="1" smtClean="0"/>
              <a:t>Ayantunde</a:t>
            </a:r>
            <a:r>
              <a:rPr lang="en-US" dirty="0" smtClean="0"/>
              <a:t> et al.,2014) </a:t>
            </a:r>
          </a:p>
          <a:p>
            <a:r>
              <a:rPr lang="en-US" dirty="0" smtClean="0"/>
              <a:t>To facilitate development of the markets, data on the types of feed sold, prices and nutritional characteristics will be relevant </a:t>
            </a:r>
          </a:p>
          <a:p>
            <a:r>
              <a:rPr lang="en-US" dirty="0" smtClean="0"/>
              <a:t>The feed market in NG was surveyed to document;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types of feed sold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feed price and nutritional quality relationship and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Identify the constraints and prospects of the feed market.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Semi-structured questionnaire was used for data collection from Feed sellers and buyers based on their willingness</a:t>
            </a:r>
          </a:p>
          <a:p>
            <a:r>
              <a:rPr lang="en-US" dirty="0" smtClean="0"/>
              <a:t>Tamale, </a:t>
            </a:r>
            <a:r>
              <a:rPr lang="en-US" dirty="0" err="1" smtClean="0"/>
              <a:t>Bolgatanga</a:t>
            </a:r>
            <a:r>
              <a:rPr lang="en-US" dirty="0" smtClean="0"/>
              <a:t> and </a:t>
            </a:r>
            <a:r>
              <a:rPr lang="en-US" dirty="0" err="1" smtClean="0"/>
              <a:t>Wa</a:t>
            </a:r>
            <a:r>
              <a:rPr lang="en-US" dirty="0" smtClean="0"/>
              <a:t> markets were surveyed  in NG after a</a:t>
            </a:r>
            <a:r>
              <a:rPr lang="en-US" dirty="0"/>
              <a:t> </a:t>
            </a:r>
            <a:r>
              <a:rPr lang="en-US" dirty="0" smtClean="0"/>
              <a:t>reconnaissance market survey</a:t>
            </a:r>
          </a:p>
          <a:p>
            <a:r>
              <a:rPr lang="en-US" dirty="0" smtClean="0"/>
              <a:t>Data collected covered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Profile of feed sellers and buyers,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Type of feed sold and prices/kg DM ,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Three samples of each feed type was bought in each market, analyzed and determined nutritive quality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Effect of season and market location on feed quality and price was estimated 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data were analyzed with SPSS version 17.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228603"/>
          <a:ext cx="8763001" cy="6155575"/>
        </p:xfrm>
        <a:graphic>
          <a:graphicData uri="http://schemas.openxmlformats.org/drawingml/2006/table">
            <a:tbl>
              <a:tblPr/>
              <a:tblGrid>
                <a:gridCol w="3413484"/>
                <a:gridCol w="1551583"/>
                <a:gridCol w="1483180"/>
                <a:gridCol w="1306021"/>
                <a:gridCol w="1008733"/>
              </a:tblGrid>
              <a:tr h="685797">
                <a:tc gridSpan="5">
                  <a:txBody>
                    <a:bodyPr/>
                    <a:lstStyle/>
                    <a:p>
                      <a:pPr marL="45720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Table 1: The educational status of </a:t>
                      </a:r>
                      <a:r>
                        <a:rPr lang="en-US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feed 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sellers and buyers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91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Educational level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 Buyers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 Sellers 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 Both 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Total 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Never been to school</a:t>
                      </a:r>
                      <a:endParaRPr lang="en-US" sz="24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37.3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10.2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50.6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Calibri"/>
                          <a:cs typeface="Times New Roman"/>
                        </a:rPr>
                        <a:t>Koranic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2.4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Some primary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4.2 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12.0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18.1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Completed primary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Some secondary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Completed secondary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5.4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Tertiary 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66.3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27.1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100.0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41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64640" algn="l"/>
                        </a:tabLst>
                      </a:pPr>
                      <a:r>
                        <a:rPr lang="en-US" sz="1800" b="1" i="1" dirty="0">
                          <a:latin typeface="Times New Roman"/>
                          <a:ea typeface="Calibri"/>
                          <a:cs typeface="Times New Roman"/>
                        </a:rPr>
                        <a:t>Number of respondents = 158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0B6-6217-45D0-810A-50D24F82CCA1}" type="datetime1">
              <a:rPr lang="en-US" smtClean="0"/>
              <a:pPr/>
              <a:t>15/11/2016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88F1-B454-4A91-8414-12EC10B8E51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One of the major constraints to </a:t>
            </a:r>
            <a:r>
              <a:rPr lang="en-US" dirty="0" smtClean="0"/>
              <a:t>L</a:t>
            </a:r>
            <a:r>
              <a:rPr lang="en-GB" dirty="0"/>
              <a:t>ivestock </a:t>
            </a:r>
            <a:r>
              <a:rPr lang="en-GB" dirty="0" smtClean="0"/>
              <a:t>production </a:t>
            </a:r>
            <a:r>
              <a:rPr lang="en-GB" dirty="0"/>
              <a:t>in </a:t>
            </a:r>
            <a:r>
              <a:rPr lang="en-GB" dirty="0" smtClean="0"/>
              <a:t>Ghana </a:t>
            </a:r>
            <a:r>
              <a:rPr lang="en-GB" dirty="0"/>
              <a:t>is </a:t>
            </a:r>
            <a:r>
              <a:rPr lang="en-GB" dirty="0" smtClean="0"/>
              <a:t>inadequate feed  in quantity, quality and accessibility (</a:t>
            </a:r>
            <a:r>
              <a:rPr lang="en-US" dirty="0" err="1"/>
              <a:t>Oppong-Anane</a:t>
            </a:r>
            <a:r>
              <a:rPr lang="en-US" dirty="0"/>
              <a:t>, </a:t>
            </a:r>
            <a:r>
              <a:rPr lang="en-US" dirty="0" smtClean="0"/>
              <a:t>2013; </a:t>
            </a:r>
            <a:r>
              <a:rPr lang="en-GB" dirty="0" err="1" smtClean="0"/>
              <a:t>Awuma</a:t>
            </a:r>
            <a:r>
              <a:rPr lang="en-GB" dirty="0"/>
              <a:t>, </a:t>
            </a:r>
            <a:r>
              <a:rPr lang="en-GB" dirty="0" smtClean="0"/>
              <a:t>2012;</a:t>
            </a:r>
            <a:r>
              <a:rPr lang="en-US" dirty="0"/>
              <a:t> Smith, 2010</a:t>
            </a:r>
            <a:r>
              <a:rPr lang="en-GB" dirty="0" smtClean="0"/>
              <a:t>)</a:t>
            </a:r>
          </a:p>
          <a:p>
            <a:r>
              <a:rPr lang="en-GB" dirty="0" smtClean="0"/>
              <a:t>Assessment of the feed resource available for smallholder farmers could help increase use efficiency and productivity of animals in smallholder system (</a:t>
            </a:r>
            <a:r>
              <a:rPr lang="en-GB" dirty="0" err="1" smtClean="0"/>
              <a:t>Diogo</a:t>
            </a:r>
            <a:r>
              <a:rPr lang="en-GB" dirty="0" smtClean="0"/>
              <a:t> et al, 2010).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RESULTS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876800" cy="5638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Types of feedstuffs traded 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Huseini</a:t>
            </a:r>
            <a:r>
              <a:rPr lang="en-US" dirty="0" smtClean="0"/>
              <a:t> et al. (2011) reported, similar feedstuffs  sold in UER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Consistent </a:t>
            </a:r>
            <a:r>
              <a:rPr lang="en-US" dirty="0"/>
              <a:t>with </a:t>
            </a:r>
            <a:r>
              <a:rPr lang="en-US" dirty="0" smtClean="0"/>
              <a:t>the findings of (</a:t>
            </a:r>
            <a:r>
              <a:rPr lang="en-US" dirty="0" err="1"/>
              <a:t>Ayantunde</a:t>
            </a:r>
            <a:r>
              <a:rPr lang="en-US" dirty="0"/>
              <a:t> et al</a:t>
            </a:r>
            <a:r>
              <a:rPr lang="en-US" dirty="0" smtClean="0"/>
              <a:t>., 2014) in </a:t>
            </a:r>
            <a:r>
              <a:rPr lang="en-US" dirty="0"/>
              <a:t>Bamako, </a:t>
            </a:r>
            <a:r>
              <a:rPr lang="en-US" dirty="0" smtClean="0"/>
              <a:t>Mali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ILRI (2009</a:t>
            </a:r>
            <a:r>
              <a:rPr lang="en-US" dirty="0"/>
              <a:t>) </a:t>
            </a:r>
            <a:r>
              <a:rPr lang="en-US" dirty="0" smtClean="0"/>
              <a:t> reported over 50% feedstuffs on sale being crop residues  in Ethiopia</a:t>
            </a:r>
            <a:r>
              <a:rPr lang="en-US" dirty="0"/>
              <a:t>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Presence of AIBPs creates </a:t>
            </a:r>
            <a:r>
              <a:rPr lang="en-US" dirty="0"/>
              <a:t>opportunity for formulation </a:t>
            </a:r>
            <a:r>
              <a:rPr lang="en-US" dirty="0" smtClean="0"/>
              <a:t>of commercial </a:t>
            </a:r>
            <a:r>
              <a:rPr lang="en-US" dirty="0"/>
              <a:t>feed for </a:t>
            </a:r>
            <a:r>
              <a:rPr lang="en-US" dirty="0" smtClean="0"/>
              <a:t>ruminants</a:t>
            </a: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  <p:pic>
        <p:nvPicPr>
          <p:cNvPr id="5" name="Content Placeholder 4" descr="F:\DCIM\100PHOTO\SAM_0283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200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:\DCIM\100PHOTO\SAM_047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5029200"/>
            <a:ext cx="3200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:\ILSSI Field visit photos 2\DSCF666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352800"/>
            <a:ext cx="3200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705-E1CC-4D52-9B3A-F5175BE13D3B}" type="datetime1">
              <a:rPr lang="en-US" smtClean="0"/>
              <a:pPr/>
              <a:t>15/11/2016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88F1-B454-4A91-8414-12EC10B8E51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1" y="304799"/>
          <a:ext cx="8914090" cy="6036561"/>
        </p:xfrm>
        <a:graphic>
          <a:graphicData uri="http://schemas.openxmlformats.org/drawingml/2006/table">
            <a:tbl>
              <a:tblPr/>
              <a:tblGrid>
                <a:gridCol w="1708504"/>
                <a:gridCol w="866839"/>
                <a:gridCol w="934358"/>
                <a:gridCol w="861569"/>
                <a:gridCol w="933565"/>
                <a:gridCol w="861569"/>
                <a:gridCol w="933565"/>
                <a:gridCol w="837044"/>
                <a:gridCol w="977077"/>
              </a:tblGrid>
              <a:tr h="106545">
                <a:tc gridSpan="9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Table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2: Effect of  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season on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feed</a:t>
                      </a:r>
                      <a:r>
                        <a:rPr lang="en-US" sz="1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CP 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and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price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/kg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(GHS)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relationship at the 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markets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137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Feed stuff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Early dry season (N, D and J)</a:t>
                      </a:r>
                      <a:endParaRPr lang="en-US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Late dry season (F, M and A)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Early wet season (M, J and J)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Main wet season (A, S and O)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137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CP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Price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CP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Price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CP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Price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CP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Price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Groundnut haulms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9.83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0.41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def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12.17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0.41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10.51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0.67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12.20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0.60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Cowpea haulms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9.63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1.44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8.84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def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0.87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11.87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bcd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1.00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9.85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cde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0.88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Cassava peels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4.36</a:t>
                      </a:r>
                      <a:r>
                        <a:rPr lang="en-US" sz="1800" b="1" i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0.26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efg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3.80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0.21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ef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4.62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0.27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3.98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Yam peels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5.63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0.47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6.49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efg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0.25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def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5.94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7.21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def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0.44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Ficus</a:t>
                      </a: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sp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12.34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0.53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13.76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0.56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13.80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0.23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11.46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0.27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P.  erinaceous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14.90</a:t>
                      </a:r>
                      <a:r>
                        <a:rPr lang="en-US" sz="1800" b="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0.85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14.90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0.75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16.75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16.16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0.38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Rice bran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7.55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0.15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5.63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ef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0.15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6.57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0.08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6.43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ef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0.13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3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Maize bran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12.06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0.42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10.30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0.37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11.57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0.44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12.55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0.48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1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Corn milling waste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9.50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0.20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fg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8.54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def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034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9.97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0.29</a:t>
                      </a:r>
                      <a:r>
                        <a:rPr lang="en-US" sz="18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10.67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0.32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Pito</a:t>
                      </a:r>
                      <a:r>
                        <a:rPr lang="en-US" sz="18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mash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23.08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0.70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22.48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0.35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cde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22.24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0.23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23.54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0.56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2.032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2.131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0.075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2.946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0.111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1.931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0.062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 value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02">
                <a:tc gridSpan="9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USD ≈ 3.05 </a:t>
                      </a: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GHS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92" marR="58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1422-9C54-4DCD-8A66-D29A9DF10478}" type="datetime1">
              <a:rPr lang="en-US" smtClean="0"/>
              <a:pPr/>
              <a:t>15/11/2016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88F1-B454-4A91-8414-12EC10B8E51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33528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</a:t>
            </a:r>
            <a:r>
              <a:rPr lang="en-US" dirty="0" smtClean="0"/>
              <a:t>eed price was higher at </a:t>
            </a:r>
            <a:r>
              <a:rPr lang="en-US" dirty="0" err="1" smtClean="0"/>
              <a:t>Bolga</a:t>
            </a:r>
            <a:r>
              <a:rPr lang="en-US" dirty="0" smtClean="0"/>
              <a:t> market but season did not affect mean feed price AIBPs</a:t>
            </a:r>
          </a:p>
          <a:p>
            <a:r>
              <a:rPr lang="en-US" dirty="0" smtClean="0"/>
              <a:t>Price  of browse plants was however, higher during late dry season</a:t>
            </a: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3429000" y="1371600"/>
          <a:ext cx="5562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9C63-2A4E-42C1-9C1E-01BC59C4F58F}" type="datetime1">
              <a:rPr lang="en-US" smtClean="0"/>
              <a:pPr/>
              <a:t>15/11/2016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88F1-B454-4A91-8414-12EC10B8E51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52400"/>
          <a:ext cx="8762997" cy="6477003"/>
        </p:xfrm>
        <a:graphic>
          <a:graphicData uri="http://schemas.openxmlformats.org/drawingml/2006/table">
            <a:tbl>
              <a:tblPr/>
              <a:tblGrid>
                <a:gridCol w="3341822"/>
                <a:gridCol w="1188204"/>
                <a:gridCol w="1113940"/>
                <a:gridCol w="891152"/>
                <a:gridCol w="1113940"/>
                <a:gridCol w="1113939"/>
              </a:tblGrid>
              <a:tr h="588484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Table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3: Constraints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of the emerging feed markets 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848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Feed market constraints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% Respondents 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Tamale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Bolga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84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Lack of </a:t>
                      </a:r>
                      <a:r>
                        <a:rPr lang="en-US" sz="24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credit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7.38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8.54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6.37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22.29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154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Inadequate storage </a:t>
                      </a:r>
                      <a:r>
                        <a:rPr lang="en-US" sz="2400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place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7.67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7.96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6.51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22.14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2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Lack of permanent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stalls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5.35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8.39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4.78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18.52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 efficient transport 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6.22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4.49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5.93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16.64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Poor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road network 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3.33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2.03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5.21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10.56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5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Lack of </a:t>
                      </a:r>
                      <a:r>
                        <a:rPr lang="en-US" sz="24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bailing</a:t>
                      </a:r>
                      <a:r>
                        <a:rPr lang="en-US" sz="2400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technology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4.20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3.47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2.17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9.84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34.15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34.88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30.97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100.00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36" marR="67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04AA6-912B-45F1-A62F-37A1BD502965}" type="datetime1">
              <a:rPr lang="en-US" smtClean="0"/>
              <a:pPr/>
              <a:t>15/11/2016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88F1-B454-4A91-8414-12EC10B8E51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Similar feed market constraints were reported in India (Singh </a:t>
            </a:r>
            <a:r>
              <a:rPr lang="en-US" dirty="0"/>
              <a:t>et al</a:t>
            </a:r>
            <a:r>
              <a:rPr lang="en-US" dirty="0" smtClean="0"/>
              <a:t>., 2013) and Ethiopia (ILRI, 2009)</a:t>
            </a:r>
          </a:p>
          <a:p>
            <a:r>
              <a:rPr lang="en-US" dirty="0" smtClean="0"/>
              <a:t>Enactment of policies by local authorities could help address these constraints and improve feed trading</a:t>
            </a:r>
          </a:p>
          <a:p>
            <a:r>
              <a:rPr lang="en-US" dirty="0" smtClean="0"/>
              <a:t>About 90% of the respondents reported that increased animal production activities and rapid decline of forage at pasture are drivers of the feed market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711E-441D-43A9-BF43-C1730C91DBE3}" type="datetime1">
              <a:rPr lang="en-US" smtClean="0"/>
              <a:pPr/>
              <a:t>15/11/2016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88F1-B454-4A91-8414-12EC10B8E51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Lessons and 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257800"/>
          </a:xfrm>
        </p:spPr>
        <p:txBody>
          <a:bodyPr>
            <a:normAutofit fontScale="92500"/>
          </a:bodyPr>
          <a:lstStyle/>
          <a:p>
            <a:r>
              <a:rPr lang="en-US" dirty="0"/>
              <a:t>Provision of </a:t>
            </a:r>
            <a:r>
              <a:rPr lang="en-US" dirty="0" smtClean="0"/>
              <a:t>feed market stalls</a:t>
            </a:r>
            <a:r>
              <a:rPr lang="en-US" dirty="0"/>
              <a:t>, credit and storage facilities could accelerate </a:t>
            </a:r>
            <a:r>
              <a:rPr lang="en-US" dirty="0" smtClean="0"/>
              <a:t>feed market development </a:t>
            </a:r>
          </a:p>
          <a:p>
            <a:r>
              <a:rPr lang="en-US" dirty="0"/>
              <a:t>I</a:t>
            </a:r>
            <a:r>
              <a:rPr lang="en-US" dirty="0" smtClean="0"/>
              <a:t>ncrease </a:t>
            </a:r>
            <a:r>
              <a:rPr lang="en-US" dirty="0"/>
              <a:t>u</a:t>
            </a:r>
            <a:r>
              <a:rPr lang="en-US" dirty="0" smtClean="0"/>
              <a:t>rban and </a:t>
            </a:r>
            <a:r>
              <a:rPr lang="en-US" dirty="0" err="1" smtClean="0"/>
              <a:t>peri</a:t>
            </a:r>
            <a:r>
              <a:rPr lang="en-US" dirty="0" smtClean="0"/>
              <a:t>-urban feed availability for ruminant production</a:t>
            </a:r>
          </a:p>
          <a:p>
            <a:r>
              <a:rPr lang="en-US" dirty="0" smtClean="0"/>
              <a:t>Further study on the volumes of feed sold in specified period</a:t>
            </a:r>
            <a:r>
              <a:rPr lang="en-US" dirty="0"/>
              <a:t> </a:t>
            </a:r>
            <a:r>
              <a:rPr lang="en-US" dirty="0" smtClean="0"/>
              <a:t>could be pursued</a:t>
            </a:r>
          </a:p>
          <a:p>
            <a:r>
              <a:rPr lang="en-US" dirty="0" smtClean="0"/>
              <a:t>Effect of harvesting on environment and </a:t>
            </a:r>
          </a:p>
          <a:p>
            <a:r>
              <a:rPr lang="en-US" dirty="0" smtClean="0"/>
              <a:t>The contribution of purchase feed to fattening of animal could be investigated to help identify strategies of developing  the emerging feed market  </a:t>
            </a:r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B576-FCE3-4A17-A24B-41FAF21B3461}" type="datetime1">
              <a:rPr lang="en-US" smtClean="0"/>
              <a:pPr/>
              <a:t>15/11/2016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88F1-B454-4A91-8414-12EC10B8E51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13800" dirty="0" smtClean="0"/>
              <a:t>Thank you</a:t>
            </a:r>
            <a:endParaRPr lang="en-US" sz="13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objective of this work was to; </a:t>
            </a:r>
          </a:p>
          <a:p>
            <a:pPr>
              <a:buNone/>
            </a:pPr>
            <a:r>
              <a:rPr lang="en-US" dirty="0" smtClean="0"/>
              <a:t>	evaluate </a:t>
            </a:r>
            <a:r>
              <a:rPr lang="en-US" dirty="0"/>
              <a:t>the existing feed </a:t>
            </a:r>
            <a:r>
              <a:rPr lang="en-US" dirty="0" smtClean="0"/>
              <a:t>resources </a:t>
            </a:r>
            <a:r>
              <a:rPr lang="en-US" dirty="0"/>
              <a:t>to identify critical seasonal shortages and other related constraints </a:t>
            </a:r>
            <a:r>
              <a:rPr lang="en-US" dirty="0" smtClean="0"/>
              <a:t>that negatively affects  </a:t>
            </a:r>
            <a:r>
              <a:rPr lang="en-US" dirty="0"/>
              <a:t>ruminant </a:t>
            </a:r>
            <a:r>
              <a:rPr lang="en-US" dirty="0" smtClean="0"/>
              <a:t>production in Northern Ghana (NG).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Data collection</a:t>
            </a:r>
          </a:p>
          <a:p>
            <a:r>
              <a:rPr lang="en-US" dirty="0" smtClean="0"/>
              <a:t>Feed </a:t>
            </a:r>
            <a:r>
              <a:rPr lang="en-US" dirty="0"/>
              <a:t>Assessment Tool (</a:t>
            </a:r>
            <a:r>
              <a:rPr lang="en-US" dirty="0" smtClean="0"/>
              <a:t>FEAST) (Duncan et al., 2012) was used in collecting data for this study</a:t>
            </a:r>
          </a:p>
          <a:p>
            <a:r>
              <a:rPr lang="en-US" dirty="0" smtClean="0"/>
              <a:t>It comprised;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PRA focus  group discussion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Individual interview with semi structure questionnaire and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Analytical package.</a:t>
            </a:r>
          </a:p>
          <a:p>
            <a:r>
              <a:rPr lang="en-US" dirty="0" smtClean="0"/>
              <a:t>Participants were crop-livestock farmers in NG </a:t>
            </a:r>
          </a:p>
          <a:p>
            <a:pPr>
              <a:buNone/>
            </a:pPr>
            <a:r>
              <a:rPr lang="en-US" dirty="0" smtClean="0"/>
              <a:t>This was done </a:t>
            </a:r>
            <a:r>
              <a:rPr lang="en-US" dirty="0"/>
              <a:t>in </a:t>
            </a:r>
            <a:r>
              <a:rPr lang="en-US" dirty="0" smtClean="0"/>
              <a:t>September to October 2013.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Materials and Methods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Data collected covered general farming system, rain fall pattern, land and livestock ownership, feed availability and uses by smallholder farmers</a:t>
            </a:r>
          </a:p>
          <a:p>
            <a:pPr>
              <a:buNone/>
            </a:pPr>
            <a:r>
              <a:rPr lang="en-US" b="1" dirty="0" smtClean="0"/>
              <a:t>Data analysis</a:t>
            </a:r>
            <a:r>
              <a:rPr lang="en-US" dirty="0" smtClean="0"/>
              <a:t>  </a:t>
            </a:r>
          </a:p>
          <a:p>
            <a:r>
              <a:rPr lang="en-US" dirty="0" smtClean="0"/>
              <a:t>Feed availability and used data was analyzed with </a:t>
            </a:r>
            <a:r>
              <a:rPr lang="en-US" dirty="0"/>
              <a:t>FEAST Excel template (Duncan et al., 2012</a:t>
            </a:r>
            <a:r>
              <a:rPr lang="en-US" dirty="0" smtClean="0"/>
              <a:t>)</a:t>
            </a:r>
          </a:p>
          <a:p>
            <a:r>
              <a:rPr lang="en-US" dirty="0" smtClean="0"/>
              <a:t>Others  data was analyzed with SPSS </a:t>
            </a:r>
            <a:r>
              <a:rPr lang="en-US" dirty="0"/>
              <a:t>version 17 </a:t>
            </a:r>
            <a:r>
              <a:rPr lang="en-US" dirty="0" smtClean="0"/>
              <a:t>following the </a:t>
            </a:r>
            <a:r>
              <a:rPr lang="en-US" dirty="0"/>
              <a:t>procedure of general linear </a:t>
            </a:r>
            <a:r>
              <a:rPr lang="en-US" dirty="0" smtClean="0"/>
              <a:t>model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Results and discussion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990600"/>
          <a:ext cx="8534400" cy="5135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Results and discussion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610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dirty="0" smtClean="0"/>
              <a:t>Results and discussion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953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b="1" dirty="0" smtClean="0"/>
              <a:t>Feed resources  and utilization</a:t>
            </a:r>
          </a:p>
          <a:p>
            <a:r>
              <a:rPr lang="en-GB" dirty="0" smtClean="0"/>
              <a:t>The </a:t>
            </a:r>
            <a:r>
              <a:rPr lang="en-GB" dirty="0"/>
              <a:t>available </a:t>
            </a:r>
            <a:r>
              <a:rPr lang="en-GB" dirty="0" smtClean="0"/>
              <a:t>feedstuffs in </a:t>
            </a:r>
            <a:r>
              <a:rPr lang="en-GB" dirty="0"/>
              <a:t>the area </a:t>
            </a:r>
            <a:r>
              <a:rPr lang="en-GB" dirty="0" smtClean="0"/>
              <a:t>that contribute to ruminant diet during </a:t>
            </a:r>
            <a:r>
              <a:rPr lang="en-GB" dirty="0"/>
              <a:t>the </a:t>
            </a:r>
            <a:r>
              <a:rPr lang="en-GB" dirty="0" smtClean="0"/>
              <a:t>assessment included;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crop </a:t>
            </a:r>
            <a:r>
              <a:rPr lang="en-GB" dirty="0"/>
              <a:t>residues, 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natural </a:t>
            </a:r>
            <a:r>
              <a:rPr lang="en-GB" dirty="0"/>
              <a:t>pasture</a:t>
            </a:r>
            <a:r>
              <a:rPr lang="en-GB" dirty="0" smtClean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/>
              <a:t>cultivated fodder and 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purchased </a:t>
            </a:r>
            <a:r>
              <a:rPr lang="en-GB" dirty="0"/>
              <a:t>feed.  </a:t>
            </a:r>
            <a:endParaRPr lang="en-US" dirty="0"/>
          </a:p>
          <a:p>
            <a:pPr>
              <a:buNone/>
            </a:pPr>
            <a:r>
              <a:rPr lang="en-US" dirty="0" smtClean="0"/>
              <a:t>Similar reports were given by other workers (</a:t>
            </a:r>
            <a:r>
              <a:rPr lang="en-US" dirty="0" err="1" smtClean="0"/>
              <a:t>Karbo</a:t>
            </a:r>
            <a:r>
              <a:rPr lang="en-US" dirty="0" smtClean="0"/>
              <a:t> and </a:t>
            </a:r>
            <a:r>
              <a:rPr lang="en-US" dirty="0" err="1" smtClean="0"/>
              <a:t>Agyare</a:t>
            </a:r>
            <a:r>
              <a:rPr lang="en-US" dirty="0" smtClean="0"/>
              <a:t>, 2002; </a:t>
            </a:r>
            <a:r>
              <a:rPr lang="en-US" dirty="0" err="1" smtClean="0"/>
              <a:t>Tunde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Ayantunde</a:t>
            </a:r>
            <a:r>
              <a:rPr lang="en-US" dirty="0" smtClean="0"/>
              <a:t>, 2016)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Results and discussion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219200"/>
          <a:ext cx="8534400" cy="4963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9689"/>
                <a:gridCol w="1512711"/>
                <a:gridCol w="1905000"/>
                <a:gridCol w="1587938"/>
                <a:gridCol w="1079062"/>
              </a:tblGrid>
              <a:tr h="538174">
                <a:tc gridSpan="5">
                  <a:txBody>
                    <a:bodyPr/>
                    <a:lstStyle/>
                    <a:p>
                      <a:pPr marL="0" marR="0" indent="4572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Times New Roman"/>
                        </a:rPr>
                        <a:t>Table </a:t>
                      </a:r>
                      <a:r>
                        <a:rPr lang="en-GB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en-GB" sz="2000" b="1" dirty="0">
                          <a:latin typeface="Times New Roman"/>
                          <a:ea typeface="Calibri"/>
                          <a:cs typeface="Times New Roman"/>
                        </a:rPr>
                        <a:t>Estimated crop residues utilization as ruminant feed by farmers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8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Crop residues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Collected and fed (%)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Left </a:t>
                      </a:r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on the </a:t>
                      </a: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field (%)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Sold (% 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Times New Roman"/>
                          <a:cs typeface="Times New Roman"/>
                        </a:rPr>
                        <a:t>Groundnut haulm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Calibri"/>
                          <a:cs typeface="Times New Roman"/>
                        </a:rPr>
                        <a:t>45.21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46.49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Times New Roman"/>
                        </a:rPr>
                        <a:t>7.87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Times New Roman"/>
                          <a:cs typeface="Times New Roman"/>
                        </a:rPr>
                        <a:t>Cowpea haulm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latin typeface="Times New Roman"/>
                          <a:ea typeface="Calibri"/>
                          <a:cs typeface="Times New Roman"/>
                        </a:rPr>
                        <a:t>25.93 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67.41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Times New Roman"/>
                        </a:rPr>
                        <a:t>6.66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6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Times New Roman"/>
                          <a:cs typeface="Times New Roman"/>
                        </a:rPr>
                        <a:t>Soybean vines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Calibri"/>
                          <a:cs typeface="Times New Roman"/>
                        </a:rPr>
                        <a:t>35.46 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64.55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Calibri"/>
                          <a:cs typeface="Times New Roman"/>
                        </a:rPr>
                        <a:t>1.66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6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Maize  </a:t>
                      </a:r>
                      <a:r>
                        <a:rPr lang="en-GB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stover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20.26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76.29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58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6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Times New Roman"/>
                          <a:cs typeface="Times New Roman"/>
                        </a:rPr>
                        <a:t>Millet  </a:t>
                      </a:r>
                      <a:r>
                        <a:rPr lang="en-GB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stover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Calibri"/>
                          <a:cs typeface="Times New Roman"/>
                        </a:rPr>
                        <a:t>10.00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80.00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1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Times New Roman"/>
                          <a:cs typeface="Times New Roman"/>
                        </a:rPr>
                        <a:t>Sorghum  </a:t>
                      </a:r>
                      <a:r>
                        <a:rPr lang="en-GB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stover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Times New Roman"/>
                          <a:ea typeface="Calibri"/>
                          <a:cs typeface="Times New Roman"/>
                        </a:rPr>
                        <a:t>12.22 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76.67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6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Rice  straw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13.75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83.25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6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Cassava  peels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41.43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58.57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6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Yam  peels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8.96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91.04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6583</TotalTime>
  <Words>1598</Words>
  <Application>Microsoft Office PowerPoint</Application>
  <PresentationFormat>On-screen Show (4:3)</PresentationFormat>
  <Paragraphs>406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FEED RESOURCE ASSESSMENT IN NORTHERN GHANA</vt:lpstr>
      <vt:lpstr>Introduction</vt:lpstr>
      <vt:lpstr>objective</vt:lpstr>
      <vt:lpstr>Materials and Methods</vt:lpstr>
      <vt:lpstr>Materials and Methods</vt:lpstr>
      <vt:lpstr>Results and discussion</vt:lpstr>
      <vt:lpstr>Results and discussion</vt:lpstr>
      <vt:lpstr> Results and discussion </vt:lpstr>
      <vt:lpstr>Results and discussion</vt:lpstr>
      <vt:lpstr>Results and discussion</vt:lpstr>
      <vt:lpstr>Results and discussion</vt:lpstr>
      <vt:lpstr>Results and discussion</vt:lpstr>
      <vt:lpstr>Slide 13</vt:lpstr>
      <vt:lpstr>Results and discussion</vt:lpstr>
      <vt:lpstr>Lessons and way forward</vt:lpstr>
      <vt:lpstr>Lessons and way forward</vt:lpstr>
      <vt:lpstr>Survey of the emerging feed market</vt:lpstr>
      <vt:lpstr>Materials and Methods</vt:lpstr>
      <vt:lpstr>Slide 19</vt:lpstr>
      <vt:lpstr>RESULTS AND DISCUSSION</vt:lpstr>
      <vt:lpstr>Slide 21</vt:lpstr>
      <vt:lpstr>RESULTS AND DISCUSSION</vt:lpstr>
      <vt:lpstr>Slide 23</vt:lpstr>
      <vt:lpstr>RESULTS AND DISCUSSION</vt:lpstr>
      <vt:lpstr>Lessons and way forward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 resource assessment</dc:title>
  <dc:creator>Konlan</dc:creator>
  <cp:lastModifiedBy>Konlan</cp:lastModifiedBy>
  <cp:revision>125</cp:revision>
  <dcterms:created xsi:type="dcterms:W3CDTF">2016-11-10T20:28:09Z</dcterms:created>
  <dcterms:modified xsi:type="dcterms:W3CDTF">2016-11-15T10:19:03Z</dcterms:modified>
</cp:coreProperties>
</file>